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78" r:id="rId6"/>
    <p:sldId id="279" r:id="rId7"/>
    <p:sldId id="287" r:id="rId8"/>
    <p:sldId id="267" r:id="rId9"/>
    <p:sldId id="274" r:id="rId10"/>
    <p:sldId id="275" r:id="rId11"/>
    <p:sldId id="281" r:id="rId12"/>
    <p:sldId id="282" r:id="rId13"/>
    <p:sldId id="283" r:id="rId14"/>
    <p:sldId id="270" r:id="rId15"/>
    <p:sldId id="271" r:id="rId16"/>
    <p:sldId id="273" r:id="rId17"/>
    <p:sldId id="268" r:id="rId18"/>
    <p:sldId id="269" r:id="rId19"/>
    <p:sldId id="285" r:id="rId20"/>
    <p:sldId id="286" r:id="rId21"/>
    <p:sldId id="276" r:id="rId22"/>
    <p:sldId id="280"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2" d="100"/>
          <a:sy n="62" d="100"/>
        </p:scale>
        <p:origin x="5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049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49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355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99222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44783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73030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96217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25854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12784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24446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3/26/2024</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61710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3/26/2024</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98664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2"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jzeglen@invictuspfp.com"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9224A-F219-4DF9-8183-F7C098A5C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light bulb with business icons">
            <a:extLst>
              <a:ext uri="{FF2B5EF4-FFF2-40B4-BE49-F238E27FC236}">
                <a16:creationId xmlns:a16="http://schemas.microsoft.com/office/drawing/2014/main" id="{094C4BC4-51B7-E9CF-D5CC-108EE11F6BE1}"/>
              </a:ext>
            </a:extLst>
          </p:cNvPr>
          <p:cNvPicPr>
            <a:picLocks noChangeAspect="1"/>
          </p:cNvPicPr>
          <p:nvPr/>
        </p:nvPicPr>
        <p:blipFill rotWithShape="1">
          <a:blip r:embed="rId2"/>
          <a:srcRect t="11465" b="8178"/>
          <a:stretch/>
        </p:blipFill>
        <p:spPr>
          <a:xfrm>
            <a:off x="20" y="10"/>
            <a:ext cx="12191980" cy="6857990"/>
          </a:xfrm>
          <a:prstGeom prst="rect">
            <a:avLst/>
          </a:prstGeom>
        </p:spPr>
      </p:pic>
      <p:sp>
        <p:nvSpPr>
          <p:cNvPr id="11" name="Oval 10">
            <a:extLst>
              <a:ext uri="{FF2B5EF4-FFF2-40B4-BE49-F238E27FC236}">
                <a16:creationId xmlns:a16="http://schemas.microsoft.com/office/drawing/2014/main" id="{CC3B9006-4406-4E2F-8B42-6A968FCC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993" y="1165193"/>
            <a:ext cx="4527613" cy="4527613"/>
          </a:xfrm>
          <a:prstGeom prst="ellipse">
            <a:avLst/>
          </a:prstGeom>
          <a:solidFill>
            <a:schemeClr val="accent1">
              <a:lumMod val="20000"/>
              <a:lumOff val="80000"/>
            </a:schemeClr>
          </a:solidFill>
          <a:ln>
            <a:noFill/>
          </a:ln>
          <a:effectLst>
            <a:outerShdw dist="165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FAE74-D697-CB0B-5709-CF7C32D268F9}"/>
              </a:ext>
            </a:extLst>
          </p:cNvPr>
          <p:cNvSpPr>
            <a:spLocks noGrp="1"/>
          </p:cNvSpPr>
          <p:nvPr>
            <p:ph type="ctrTitle"/>
          </p:nvPr>
        </p:nvSpPr>
        <p:spPr>
          <a:xfrm>
            <a:off x="1238626" y="1981199"/>
            <a:ext cx="4192348" cy="2006601"/>
          </a:xfrm>
        </p:spPr>
        <p:txBody>
          <a:bodyPr>
            <a:normAutofit/>
          </a:bodyPr>
          <a:lstStyle/>
          <a:p>
            <a:pPr algn="ctr"/>
            <a:r>
              <a:rPr lang="en-US" sz="3200" dirty="0">
                <a:solidFill>
                  <a:srgbClr val="000000"/>
                </a:solidFill>
              </a:rPr>
              <a:t>Emotional control</a:t>
            </a:r>
            <a:endParaRPr lang="en-CA" sz="3200" dirty="0">
              <a:solidFill>
                <a:srgbClr val="000000"/>
              </a:solidFill>
            </a:endParaRPr>
          </a:p>
        </p:txBody>
      </p:sp>
      <p:sp>
        <p:nvSpPr>
          <p:cNvPr id="3" name="Subtitle 2">
            <a:extLst>
              <a:ext uri="{FF2B5EF4-FFF2-40B4-BE49-F238E27FC236}">
                <a16:creationId xmlns:a16="http://schemas.microsoft.com/office/drawing/2014/main" id="{9AB44DBD-FA02-4681-1B90-170AAD2E14C1}"/>
              </a:ext>
            </a:extLst>
          </p:cNvPr>
          <p:cNvSpPr>
            <a:spLocks noGrp="1"/>
          </p:cNvSpPr>
          <p:nvPr>
            <p:ph type="subTitle" idx="1"/>
          </p:nvPr>
        </p:nvSpPr>
        <p:spPr>
          <a:xfrm>
            <a:off x="1704512" y="4262120"/>
            <a:ext cx="3231472" cy="907895"/>
          </a:xfrm>
        </p:spPr>
        <p:txBody>
          <a:bodyPr>
            <a:normAutofit fontScale="92500" lnSpcReduction="10000"/>
          </a:bodyPr>
          <a:lstStyle/>
          <a:p>
            <a:pPr algn="ctr"/>
            <a:r>
              <a:rPr lang="en-US" dirty="0">
                <a:solidFill>
                  <a:srgbClr val="000000"/>
                </a:solidFill>
              </a:rPr>
              <a:t> the skill of managing emotions</a:t>
            </a:r>
            <a:endParaRPr lang="en-CA" dirty="0">
              <a:solidFill>
                <a:srgbClr val="000000"/>
              </a:solidFill>
            </a:endParaRPr>
          </a:p>
        </p:txBody>
      </p:sp>
    </p:spTree>
    <p:extLst>
      <p:ext uri="{BB962C8B-B14F-4D97-AF65-F5344CB8AC3E}">
        <p14:creationId xmlns:p14="http://schemas.microsoft.com/office/powerpoint/2010/main" val="146621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93AC-A1ED-518A-FC09-0B0170D5AF11}"/>
              </a:ext>
            </a:extLst>
          </p:cNvPr>
          <p:cNvSpPr>
            <a:spLocks noGrp="1"/>
          </p:cNvSpPr>
          <p:nvPr>
            <p:ph type="title"/>
          </p:nvPr>
        </p:nvSpPr>
        <p:spPr>
          <a:xfrm>
            <a:off x="5480094" y="1229711"/>
            <a:ext cx="5462562" cy="1364476"/>
          </a:xfrm>
        </p:spPr>
        <p:txBody>
          <a:bodyPr anchor="t">
            <a:normAutofit/>
          </a:bodyPr>
          <a:lstStyle/>
          <a:p>
            <a:r>
              <a:rPr lang="en-US">
                <a:solidFill>
                  <a:srgbClr val="000000"/>
                </a:solidFill>
              </a:rPr>
              <a:t>Self regulation </a:t>
            </a:r>
            <a:endParaRPr lang="en-CA">
              <a:solidFill>
                <a:srgbClr val="000000"/>
              </a:solidFill>
            </a:endParaRPr>
          </a:p>
        </p:txBody>
      </p:sp>
      <p:pic>
        <p:nvPicPr>
          <p:cNvPr id="4098" name="Picture 2" descr="Mindful Emotion Regulation | Psychology Today">
            <a:extLst>
              <a:ext uri="{FF2B5EF4-FFF2-40B4-BE49-F238E27FC236}">
                <a16:creationId xmlns:a16="http://schemas.microsoft.com/office/drawing/2014/main" id="{AC0063FB-C7EA-3CEB-74E0-C55F75410B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0276" y="2369571"/>
            <a:ext cx="3484251" cy="2177656"/>
          </a:xfrm>
          <a:prstGeom prst="rect">
            <a:avLst/>
          </a:prstGeom>
          <a:solidFill>
            <a:srgbClr val="FFFFFF"/>
          </a:solidFill>
        </p:spPr>
      </p:pic>
      <p:sp>
        <p:nvSpPr>
          <p:cNvPr id="3" name="Content Placeholder 2">
            <a:extLst>
              <a:ext uri="{FF2B5EF4-FFF2-40B4-BE49-F238E27FC236}">
                <a16:creationId xmlns:a16="http://schemas.microsoft.com/office/drawing/2014/main" id="{B7B80878-4BBB-AE7D-3114-50B8D2D0448C}"/>
              </a:ext>
            </a:extLst>
          </p:cNvPr>
          <p:cNvSpPr>
            <a:spLocks noGrp="1"/>
          </p:cNvSpPr>
          <p:nvPr>
            <p:ph idx="1"/>
          </p:nvPr>
        </p:nvSpPr>
        <p:spPr>
          <a:xfrm>
            <a:off x="5480093" y="2743201"/>
            <a:ext cx="5361225" cy="2820894"/>
          </a:xfrm>
        </p:spPr>
        <p:txBody>
          <a:bodyPr>
            <a:normAutofit/>
          </a:bodyPr>
          <a:lstStyle/>
          <a:p>
            <a:pPr>
              <a:lnSpc>
                <a:spcPct val="120000"/>
              </a:lnSpc>
            </a:pPr>
            <a:r>
              <a:rPr lang="en-US" sz="1700">
                <a:solidFill>
                  <a:srgbClr val="000000"/>
                </a:solidFill>
              </a:rPr>
              <a:t>Once athletes are aware of their emotions, they can employ various strategies to regulate them. These strategies may include deep breathing exercises, visualization, progressive muscle relaxation, or mindfulness meditation. These techniques can help athletes stay calm, focused, and in control during high-pressure situations.</a:t>
            </a:r>
          </a:p>
          <a:p>
            <a:pPr>
              <a:lnSpc>
                <a:spcPct val="120000"/>
              </a:lnSpc>
            </a:pPr>
            <a:endParaRPr lang="en-US" sz="1700">
              <a:solidFill>
                <a:srgbClr val="000000"/>
              </a:solidFill>
            </a:endParaRPr>
          </a:p>
          <a:p>
            <a:pPr>
              <a:lnSpc>
                <a:spcPct val="120000"/>
              </a:lnSpc>
            </a:pPr>
            <a:endParaRPr lang="en-CA" sz="1700">
              <a:solidFill>
                <a:srgbClr val="000000"/>
              </a:solidFill>
            </a:endParaRPr>
          </a:p>
        </p:txBody>
      </p:sp>
      <p:sp>
        <p:nvSpPr>
          <p:cNvPr id="4109" name="Date Placeholder 4">
            <a:extLst>
              <a:ext uri="{FF2B5EF4-FFF2-40B4-BE49-F238E27FC236}">
                <a16:creationId xmlns:a16="http://schemas.microsoft.com/office/drawing/2014/main" id="{460BE097-8227-4FAA-855E-A7E0050E5D31}"/>
              </a:ext>
            </a:extLst>
          </p:cNvPr>
          <p:cNvSpPr>
            <a:spLocks noGrp="1"/>
          </p:cNvSpPr>
          <p:nvPr>
            <p:ph type="dt" sz="half" idx="10"/>
          </p:nvPr>
        </p:nvSpPr>
        <p:spPr>
          <a:xfrm>
            <a:off x="795014" y="6342042"/>
            <a:ext cx="2743200" cy="365125"/>
          </a:xfrm>
        </p:spPr>
        <p:txBody>
          <a:bodyPr/>
          <a:lstStyle/>
          <a:p>
            <a:pPr>
              <a:spcAft>
                <a:spcPts val="600"/>
              </a:spcAft>
            </a:pPr>
            <a:fld id="{B828F7A6-25AF-4EC8-9A20-E5DA931E7D30}" type="datetime1">
              <a:rPr lang="en-US" smtClean="0"/>
              <a:pPr>
                <a:spcAft>
                  <a:spcPts val="600"/>
                </a:spcAft>
              </a:pPr>
              <a:t>3/26/2024</a:t>
            </a:fld>
            <a:endParaRPr lang="en-US"/>
          </a:p>
        </p:txBody>
      </p:sp>
      <p:sp>
        <p:nvSpPr>
          <p:cNvPr id="4110" name="Footer Placeholder 5">
            <a:extLst>
              <a:ext uri="{FF2B5EF4-FFF2-40B4-BE49-F238E27FC236}">
                <a16:creationId xmlns:a16="http://schemas.microsoft.com/office/drawing/2014/main" id="{CACE5B7E-B6A7-412F-9CDD-CE2F7B02346C}"/>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4111" name="Slide Number Placeholder 6">
            <a:extLst>
              <a:ext uri="{FF2B5EF4-FFF2-40B4-BE49-F238E27FC236}">
                <a16:creationId xmlns:a16="http://schemas.microsoft.com/office/drawing/2014/main" id="{486D18E6-2C3A-4D4A-93B8-55C657561BEA}"/>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pPr>
                <a:spcAft>
                  <a:spcPts val="600"/>
                </a:spcAft>
              </a:pPr>
              <a:t>10</a:t>
            </a:fld>
            <a:endParaRPr lang="en-US"/>
          </a:p>
        </p:txBody>
      </p:sp>
    </p:spTree>
    <p:extLst>
      <p:ext uri="{BB962C8B-B14F-4D97-AF65-F5344CB8AC3E}">
        <p14:creationId xmlns:p14="http://schemas.microsoft.com/office/powerpoint/2010/main" val="1648710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BCF2-1898-9380-5EBD-6FC64F4ACA57}"/>
              </a:ext>
            </a:extLst>
          </p:cNvPr>
          <p:cNvSpPr>
            <a:spLocks noGrp="1"/>
          </p:cNvSpPr>
          <p:nvPr>
            <p:ph type="title"/>
          </p:nvPr>
        </p:nvSpPr>
        <p:spPr>
          <a:xfrm>
            <a:off x="808661" y="365125"/>
            <a:ext cx="10357666" cy="1325563"/>
          </a:xfrm>
        </p:spPr>
        <p:txBody>
          <a:bodyPr>
            <a:normAutofit/>
          </a:bodyPr>
          <a:lstStyle/>
          <a:p>
            <a:r>
              <a:rPr lang="en-US" dirty="0"/>
              <a:t>Self Regulation</a:t>
            </a:r>
            <a:br>
              <a:rPr lang="en-US" dirty="0"/>
            </a:br>
            <a:r>
              <a:rPr lang="en-US" dirty="0"/>
              <a:t>positive self-talk </a:t>
            </a:r>
            <a:endParaRPr lang="en-CA" dirty="0"/>
          </a:p>
        </p:txBody>
      </p:sp>
      <p:sp>
        <p:nvSpPr>
          <p:cNvPr id="3" name="Content Placeholder 2">
            <a:extLst>
              <a:ext uri="{FF2B5EF4-FFF2-40B4-BE49-F238E27FC236}">
                <a16:creationId xmlns:a16="http://schemas.microsoft.com/office/drawing/2014/main" id="{FE962E24-A150-534B-D336-D8C65DEE182E}"/>
              </a:ext>
            </a:extLst>
          </p:cNvPr>
          <p:cNvSpPr>
            <a:spLocks noGrp="1"/>
          </p:cNvSpPr>
          <p:nvPr>
            <p:ph idx="1"/>
          </p:nvPr>
        </p:nvSpPr>
        <p:spPr>
          <a:xfrm>
            <a:off x="808663" y="2019299"/>
            <a:ext cx="5701405" cy="4114801"/>
          </a:xfrm>
        </p:spPr>
        <p:txBody>
          <a:bodyPr>
            <a:normAutofit/>
          </a:bodyPr>
          <a:lstStyle/>
          <a:p>
            <a:pPr>
              <a:lnSpc>
                <a:spcPct val="120000"/>
              </a:lnSpc>
            </a:pPr>
            <a:r>
              <a:rPr lang="en-US" sz="1600"/>
              <a:t>Positive self-talk is a cognitive skill that can be honed through practice. It's a valuable tool for managing stress and anxiety, enhancing self-confidence, and optimizing performance in various domains, from sports to academics and professional endeavors. By cultivating a habit of positive self-talk, individuals can build mental resilience and navigate stressors with greater ease and effectiveness.</a:t>
            </a:r>
          </a:p>
          <a:p>
            <a:pPr>
              <a:lnSpc>
                <a:spcPct val="120000"/>
              </a:lnSpc>
            </a:pPr>
            <a:r>
              <a:rPr lang="en-US" sz="1600"/>
              <a:t>Shifts perspective</a:t>
            </a:r>
          </a:p>
          <a:p>
            <a:pPr>
              <a:lnSpc>
                <a:spcPct val="120000"/>
              </a:lnSpc>
            </a:pPr>
            <a:r>
              <a:rPr lang="en-US" sz="1600"/>
              <a:t>Improves focus and concentration </a:t>
            </a:r>
          </a:p>
          <a:p>
            <a:pPr>
              <a:lnSpc>
                <a:spcPct val="120000"/>
              </a:lnSpc>
            </a:pPr>
            <a:r>
              <a:rPr lang="en-US" sz="1600"/>
              <a:t>Reduces catastrophizing </a:t>
            </a:r>
          </a:p>
          <a:p>
            <a:pPr>
              <a:lnSpc>
                <a:spcPct val="120000"/>
              </a:lnSpc>
            </a:pPr>
            <a:r>
              <a:rPr lang="en-US" sz="1600"/>
              <a:t>Supports goal achievement </a:t>
            </a:r>
          </a:p>
          <a:p>
            <a:pPr>
              <a:lnSpc>
                <a:spcPct val="120000"/>
              </a:lnSpc>
            </a:pPr>
            <a:endParaRPr lang="en-CA" sz="1600"/>
          </a:p>
        </p:txBody>
      </p:sp>
      <p:pic>
        <p:nvPicPr>
          <p:cNvPr id="4" name="Picture 3">
            <a:extLst>
              <a:ext uri="{FF2B5EF4-FFF2-40B4-BE49-F238E27FC236}">
                <a16:creationId xmlns:a16="http://schemas.microsoft.com/office/drawing/2014/main" id="{BDACF4E6-F13A-9DE1-EA23-7E44FD0AA68D}"/>
              </a:ext>
            </a:extLst>
          </p:cNvPr>
          <p:cNvPicPr>
            <a:picLocks noChangeAspect="1"/>
          </p:cNvPicPr>
          <p:nvPr/>
        </p:nvPicPr>
        <p:blipFill rotWithShape="1">
          <a:blip r:embed="rId2"/>
          <a:srcRect l="16799" r="16657" b="1"/>
          <a:stretch/>
        </p:blipFill>
        <p:spPr>
          <a:xfrm>
            <a:off x="7639470" y="2252591"/>
            <a:ext cx="3919441" cy="3919441"/>
          </a:xfrm>
          <a:custGeom>
            <a:avLst/>
            <a:gdLst/>
            <a:ahLst/>
            <a:cxnLst/>
            <a:rect l="l" t="t" r="r" b="b"/>
            <a:pathLst>
              <a:path w="4625350" h="4625350">
                <a:moveTo>
                  <a:pt x="2312675" y="0"/>
                </a:moveTo>
                <a:cubicBezTo>
                  <a:pt x="3589930" y="0"/>
                  <a:pt x="4625350" y="1035420"/>
                  <a:pt x="4625350" y="2312675"/>
                </a:cubicBezTo>
                <a:cubicBezTo>
                  <a:pt x="4625350" y="3589930"/>
                  <a:pt x="3589930" y="4625350"/>
                  <a:pt x="2312675" y="4625350"/>
                </a:cubicBezTo>
                <a:cubicBezTo>
                  <a:pt x="1035420" y="4625350"/>
                  <a:pt x="0" y="3589930"/>
                  <a:pt x="0" y="2312675"/>
                </a:cubicBezTo>
                <a:cubicBezTo>
                  <a:pt x="0" y="1035420"/>
                  <a:pt x="1035420" y="0"/>
                  <a:pt x="2312675" y="0"/>
                </a:cubicBezTo>
                <a:close/>
              </a:path>
            </a:pathLst>
          </a:custGeom>
          <a:noFill/>
          <a:effectLst>
            <a:outerShdw dist="165100" dir="19800000" algn="tr" rotWithShape="0">
              <a:schemeClr val="tx1"/>
            </a:outerShdw>
          </a:effectLst>
        </p:spPr>
      </p:pic>
      <p:sp>
        <p:nvSpPr>
          <p:cNvPr id="19" name="Date Placeholder 5">
            <a:extLst>
              <a:ext uri="{FF2B5EF4-FFF2-40B4-BE49-F238E27FC236}">
                <a16:creationId xmlns:a16="http://schemas.microsoft.com/office/drawing/2014/main" id="{DB25F3CA-ED6C-43F4-8781-642CC385E5AB}"/>
              </a:ext>
            </a:extLst>
          </p:cNvPr>
          <p:cNvSpPr>
            <a:spLocks noGrp="1"/>
          </p:cNvSpPr>
          <p:nvPr>
            <p:ph type="dt" sz="half" idx="10"/>
          </p:nvPr>
        </p:nvSpPr>
        <p:spPr>
          <a:xfrm>
            <a:off x="795014" y="6342042"/>
            <a:ext cx="2743200" cy="365125"/>
          </a:xfrm>
        </p:spPr>
        <p:txBody>
          <a:bodyPr/>
          <a:lstStyle/>
          <a:p>
            <a:pPr>
              <a:spcAft>
                <a:spcPts val="600"/>
              </a:spcAft>
            </a:pPr>
            <a:endParaRPr lang="en-US" dirty="0"/>
          </a:p>
        </p:txBody>
      </p:sp>
      <p:sp>
        <p:nvSpPr>
          <p:cNvPr id="20" name="Footer Placeholder 6">
            <a:extLst>
              <a:ext uri="{FF2B5EF4-FFF2-40B4-BE49-F238E27FC236}">
                <a16:creationId xmlns:a16="http://schemas.microsoft.com/office/drawing/2014/main" id="{E105F10E-684A-4498-9801-E3A6CE5CAA5C}"/>
              </a:ext>
            </a:extLst>
          </p:cNvPr>
          <p:cNvSpPr>
            <a:spLocks noGrp="1"/>
          </p:cNvSpPr>
          <p:nvPr>
            <p:ph type="ftr" sz="quarter" idx="11"/>
          </p:nvPr>
        </p:nvSpPr>
        <p:spPr>
          <a:xfrm>
            <a:off x="7696200" y="6342042"/>
            <a:ext cx="3470128" cy="365125"/>
          </a:xfrm>
        </p:spPr>
        <p:txBody>
          <a:bodyPr/>
          <a:lstStyle/>
          <a:p>
            <a:pPr>
              <a:spcAft>
                <a:spcPts val="600"/>
              </a:spcAft>
            </a:pPr>
            <a:endParaRPr lang="en-US" dirty="0">
              <a:solidFill>
                <a:srgbClr val="000000"/>
              </a:solidFill>
            </a:endParaRPr>
          </a:p>
        </p:txBody>
      </p:sp>
      <p:sp>
        <p:nvSpPr>
          <p:cNvPr id="21" name="Slide Number Placeholder 7">
            <a:extLst>
              <a:ext uri="{FF2B5EF4-FFF2-40B4-BE49-F238E27FC236}">
                <a16:creationId xmlns:a16="http://schemas.microsoft.com/office/drawing/2014/main" id="{F590EA15-4F4D-4705-B34A-FB7CFC9B8ECA}"/>
              </a:ext>
            </a:extLst>
          </p:cNvPr>
          <p:cNvSpPr>
            <a:spLocks noGrp="1"/>
          </p:cNvSpPr>
          <p:nvPr>
            <p:ph type="sldNum" sz="quarter" idx="12"/>
          </p:nvPr>
        </p:nvSpPr>
        <p:spPr>
          <a:xfrm>
            <a:off x="11166329" y="6342042"/>
            <a:ext cx="526228" cy="365125"/>
          </a:xfrm>
        </p:spPr>
        <p:txBody>
          <a:bodyPr/>
          <a:lstStyle/>
          <a:p>
            <a:pPr>
              <a:spcAft>
                <a:spcPts val="600"/>
              </a:spcAft>
            </a:pPr>
            <a:endParaRPr lang="en-US" dirty="0">
              <a:solidFill>
                <a:srgbClr val="000000"/>
              </a:solidFill>
            </a:endParaRPr>
          </a:p>
        </p:txBody>
      </p:sp>
    </p:spTree>
    <p:extLst>
      <p:ext uri="{BB962C8B-B14F-4D97-AF65-F5344CB8AC3E}">
        <p14:creationId xmlns:p14="http://schemas.microsoft.com/office/powerpoint/2010/main" val="379592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7D83-D777-CBCD-EEF1-E24A1578672F}"/>
              </a:ext>
            </a:extLst>
          </p:cNvPr>
          <p:cNvSpPr>
            <a:spLocks noGrp="1"/>
          </p:cNvSpPr>
          <p:nvPr>
            <p:ph type="title"/>
          </p:nvPr>
        </p:nvSpPr>
        <p:spPr>
          <a:xfrm>
            <a:off x="818873" y="554981"/>
            <a:ext cx="6383684" cy="1611750"/>
          </a:xfrm>
        </p:spPr>
        <p:txBody>
          <a:bodyPr>
            <a:normAutofit/>
          </a:bodyPr>
          <a:lstStyle/>
          <a:p>
            <a:r>
              <a:rPr lang="en-US" dirty="0"/>
              <a:t>Self regulation</a:t>
            </a:r>
            <a:br>
              <a:rPr lang="en-US" dirty="0"/>
            </a:br>
            <a:r>
              <a:rPr lang="en-US" dirty="0"/>
              <a:t>visualization</a:t>
            </a:r>
            <a:endParaRPr lang="en-CA" dirty="0"/>
          </a:p>
        </p:txBody>
      </p:sp>
      <p:sp>
        <p:nvSpPr>
          <p:cNvPr id="3" name="Content Placeholder 2">
            <a:extLst>
              <a:ext uri="{FF2B5EF4-FFF2-40B4-BE49-F238E27FC236}">
                <a16:creationId xmlns:a16="http://schemas.microsoft.com/office/drawing/2014/main" id="{22C8E659-1BFF-E25B-9112-377CBDF62112}"/>
              </a:ext>
            </a:extLst>
          </p:cNvPr>
          <p:cNvSpPr>
            <a:spLocks noGrp="1"/>
          </p:cNvSpPr>
          <p:nvPr>
            <p:ph idx="1"/>
          </p:nvPr>
        </p:nvSpPr>
        <p:spPr>
          <a:xfrm>
            <a:off x="818872" y="2597426"/>
            <a:ext cx="5928596" cy="3536673"/>
          </a:xfrm>
        </p:spPr>
        <p:txBody>
          <a:bodyPr>
            <a:normAutofit/>
          </a:bodyPr>
          <a:lstStyle/>
          <a:p>
            <a:r>
              <a:rPr lang="en-US" dirty="0"/>
              <a:t>Visualization is a skill that improves with practice. Whether you're an athlete, a performer, a student, or anyone striving to achieve goals and reduce anxiety, incorporating visualization techniques into your routine can be a valuable tool for success.</a:t>
            </a:r>
          </a:p>
          <a:p>
            <a:endParaRPr lang="en-CA" dirty="0"/>
          </a:p>
        </p:txBody>
      </p:sp>
      <p:pic>
        <p:nvPicPr>
          <p:cNvPr id="4098" name="Picture 2" descr="The Power of Visualization | Sports Psychology Today - Sports Psychology">
            <a:extLst>
              <a:ext uri="{FF2B5EF4-FFF2-40B4-BE49-F238E27FC236}">
                <a16:creationId xmlns:a16="http://schemas.microsoft.com/office/drawing/2014/main" id="{AED04D7D-44F1-DE6B-4C83-2EE320C5FA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21555" y="2386540"/>
            <a:ext cx="3764385" cy="2495249"/>
          </a:xfrm>
          <a:prstGeom prst="rect">
            <a:avLst/>
          </a:prstGeom>
          <a:solidFill>
            <a:srgbClr val="FFFFFF"/>
          </a:solidFill>
        </p:spPr>
      </p:pic>
      <p:sp>
        <p:nvSpPr>
          <p:cNvPr id="4103" name="Date Placeholder 5">
            <a:extLst>
              <a:ext uri="{FF2B5EF4-FFF2-40B4-BE49-F238E27FC236}">
                <a16:creationId xmlns:a16="http://schemas.microsoft.com/office/drawing/2014/main" id="{DB25F3CA-ED6C-43F4-8781-642CC385E5AB}"/>
              </a:ext>
            </a:extLst>
          </p:cNvPr>
          <p:cNvSpPr>
            <a:spLocks noGrp="1"/>
          </p:cNvSpPr>
          <p:nvPr>
            <p:ph type="dt" sz="half" idx="10"/>
          </p:nvPr>
        </p:nvSpPr>
        <p:spPr>
          <a:xfrm>
            <a:off x="795014" y="6342042"/>
            <a:ext cx="2743200" cy="365125"/>
          </a:xfrm>
        </p:spPr>
        <p:txBody>
          <a:bodyPr/>
          <a:lstStyle/>
          <a:p>
            <a:pPr>
              <a:spcAft>
                <a:spcPts val="600"/>
              </a:spcAft>
            </a:pPr>
            <a:fld id="{910E06C5-0D82-4090-A055-E06BA2AA5E98}" type="datetime1">
              <a:rPr lang="en-US" smtClean="0"/>
              <a:pPr>
                <a:spcAft>
                  <a:spcPts val="600"/>
                </a:spcAft>
              </a:pPr>
              <a:t>3/26/2024</a:t>
            </a:fld>
            <a:endParaRPr lang="en-US"/>
          </a:p>
        </p:txBody>
      </p:sp>
      <p:sp>
        <p:nvSpPr>
          <p:cNvPr id="4105" name="Footer Placeholder 6">
            <a:extLst>
              <a:ext uri="{FF2B5EF4-FFF2-40B4-BE49-F238E27FC236}">
                <a16:creationId xmlns:a16="http://schemas.microsoft.com/office/drawing/2014/main" id="{E105F10E-684A-4498-9801-E3A6CE5CAA5C}"/>
              </a:ext>
            </a:extLst>
          </p:cNvPr>
          <p:cNvSpPr>
            <a:spLocks noGrp="1"/>
          </p:cNvSpPr>
          <p:nvPr>
            <p:ph type="ftr" sz="quarter" idx="11"/>
          </p:nvPr>
        </p:nvSpPr>
        <p:spPr>
          <a:xfrm>
            <a:off x="7696200" y="6342042"/>
            <a:ext cx="3470128" cy="365125"/>
          </a:xfrm>
        </p:spPr>
        <p:txBody>
          <a:bodyPr/>
          <a:lstStyle/>
          <a:p>
            <a:pPr>
              <a:spcAft>
                <a:spcPts val="600"/>
              </a:spcAft>
            </a:pPr>
            <a:r>
              <a:rPr lang="en-US">
                <a:solidFill>
                  <a:srgbClr val="000000"/>
                </a:solidFill>
              </a:rPr>
              <a:t>Sample Footer Text</a:t>
            </a:r>
          </a:p>
        </p:txBody>
      </p:sp>
      <p:sp>
        <p:nvSpPr>
          <p:cNvPr id="4107" name="Slide Number Placeholder 7">
            <a:extLst>
              <a:ext uri="{FF2B5EF4-FFF2-40B4-BE49-F238E27FC236}">
                <a16:creationId xmlns:a16="http://schemas.microsoft.com/office/drawing/2014/main" id="{F590EA15-4F4D-4705-B34A-FB7CFC9B8ECA}"/>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12</a:t>
            </a:fld>
            <a:endParaRPr lang="en-US">
              <a:solidFill>
                <a:srgbClr val="000000"/>
              </a:solidFill>
            </a:endParaRPr>
          </a:p>
        </p:txBody>
      </p:sp>
    </p:spTree>
    <p:extLst>
      <p:ext uri="{BB962C8B-B14F-4D97-AF65-F5344CB8AC3E}">
        <p14:creationId xmlns:p14="http://schemas.microsoft.com/office/powerpoint/2010/main" val="166531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85FA-501F-32F3-22D5-D3F6894AF543}"/>
              </a:ext>
            </a:extLst>
          </p:cNvPr>
          <p:cNvSpPr>
            <a:spLocks noGrp="1"/>
          </p:cNvSpPr>
          <p:nvPr>
            <p:ph type="title"/>
          </p:nvPr>
        </p:nvSpPr>
        <p:spPr/>
        <p:txBody>
          <a:bodyPr/>
          <a:lstStyle/>
          <a:p>
            <a:r>
              <a:rPr lang="en-US" dirty="0"/>
              <a:t>Tips for visualization </a:t>
            </a:r>
            <a:endParaRPr lang="en-CA" dirty="0"/>
          </a:p>
        </p:txBody>
      </p:sp>
      <p:sp>
        <p:nvSpPr>
          <p:cNvPr id="3" name="Content Placeholder 2">
            <a:extLst>
              <a:ext uri="{FF2B5EF4-FFF2-40B4-BE49-F238E27FC236}">
                <a16:creationId xmlns:a16="http://schemas.microsoft.com/office/drawing/2014/main" id="{B5E569DD-38BC-03AB-0030-7F8F6D86539A}"/>
              </a:ext>
            </a:extLst>
          </p:cNvPr>
          <p:cNvSpPr>
            <a:spLocks noGrp="1"/>
          </p:cNvSpPr>
          <p:nvPr>
            <p:ph idx="1"/>
          </p:nvPr>
        </p:nvSpPr>
        <p:spPr/>
        <p:txBody>
          <a:bodyPr>
            <a:normAutofit fontScale="62500" lnSpcReduction="20000"/>
          </a:bodyPr>
          <a:lstStyle/>
          <a:p>
            <a:r>
              <a:rPr lang="en-US" dirty="0"/>
              <a:t>Consistency: Practice visualization regularly, ideally incorporating it into your daily routine. Consistency enhances its effectiveness over time.</a:t>
            </a:r>
          </a:p>
          <a:p>
            <a:endParaRPr lang="en-US" dirty="0"/>
          </a:p>
          <a:p>
            <a:r>
              <a:rPr lang="en-US" dirty="0"/>
              <a:t>Emotion and Sensation: Engage your emotions and physical sensations during visualization. Feel the excitement, confidence, and satisfaction associated with success. This makes the visualization more powerful.</a:t>
            </a:r>
          </a:p>
          <a:p>
            <a:endParaRPr lang="en-US" dirty="0"/>
          </a:p>
          <a:p>
            <a:r>
              <a:rPr lang="en-US" dirty="0"/>
              <a:t>Realism: Be as detailed and realistic as possible in your imagery. The more vivid your mental scenario, the more beneficial it is.</a:t>
            </a:r>
          </a:p>
          <a:p>
            <a:endParaRPr lang="en-US" dirty="0"/>
          </a:p>
          <a:p>
            <a:r>
              <a:rPr lang="en-US" dirty="0"/>
              <a:t>Positive Focus: Keep your visualizations positive. Instead of dwelling on potential mistakes or failures, concentrate on successful outcomes and your ability to overcome challenges.</a:t>
            </a:r>
          </a:p>
          <a:p>
            <a:endParaRPr lang="en-US" dirty="0"/>
          </a:p>
          <a:p>
            <a:r>
              <a:rPr lang="en-US" dirty="0"/>
              <a:t>Combine with Affirmations: Pair your visualization with positive affirmations or self-talk to reinforce the mental message of success.</a:t>
            </a:r>
          </a:p>
          <a:p>
            <a:endParaRPr lang="en-CA" dirty="0"/>
          </a:p>
        </p:txBody>
      </p:sp>
    </p:spTree>
    <p:extLst>
      <p:ext uri="{BB962C8B-B14F-4D97-AF65-F5344CB8AC3E}">
        <p14:creationId xmlns:p14="http://schemas.microsoft.com/office/powerpoint/2010/main" val="42710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EE0A-4483-4B08-F8C9-DA06657CF2A2}"/>
              </a:ext>
            </a:extLst>
          </p:cNvPr>
          <p:cNvSpPr>
            <a:spLocks noGrp="1"/>
          </p:cNvSpPr>
          <p:nvPr>
            <p:ph type="title"/>
          </p:nvPr>
        </p:nvSpPr>
        <p:spPr>
          <a:xfrm>
            <a:off x="808661" y="365125"/>
            <a:ext cx="10357666" cy="1325563"/>
          </a:xfrm>
        </p:spPr>
        <p:txBody>
          <a:bodyPr>
            <a:normAutofit/>
          </a:bodyPr>
          <a:lstStyle/>
          <a:p>
            <a:r>
              <a:rPr lang="en-US" dirty="0"/>
              <a:t>Self regulation</a:t>
            </a:r>
            <a:br>
              <a:rPr lang="en-US" dirty="0"/>
            </a:br>
            <a:r>
              <a:rPr lang="en-US" dirty="0"/>
              <a:t>breathing Techniques</a:t>
            </a:r>
            <a:endParaRPr lang="en-CA" dirty="0"/>
          </a:p>
        </p:txBody>
      </p:sp>
      <p:sp>
        <p:nvSpPr>
          <p:cNvPr id="3" name="Content Placeholder 2">
            <a:extLst>
              <a:ext uri="{FF2B5EF4-FFF2-40B4-BE49-F238E27FC236}">
                <a16:creationId xmlns:a16="http://schemas.microsoft.com/office/drawing/2014/main" id="{9BCE09C4-AFB2-5A64-6167-145D79D7DC34}"/>
              </a:ext>
            </a:extLst>
          </p:cNvPr>
          <p:cNvSpPr>
            <a:spLocks noGrp="1"/>
          </p:cNvSpPr>
          <p:nvPr>
            <p:ph idx="1"/>
          </p:nvPr>
        </p:nvSpPr>
        <p:spPr>
          <a:xfrm>
            <a:off x="808663" y="2019299"/>
            <a:ext cx="5701405" cy="4114801"/>
          </a:xfrm>
        </p:spPr>
        <p:txBody>
          <a:bodyPr>
            <a:normAutofit/>
          </a:bodyPr>
          <a:lstStyle/>
          <a:p>
            <a:r>
              <a:rPr lang="en-US" dirty="0"/>
              <a:t>Incorporating breathing techniques into your pre-performance, intra-performance, or daily routines can be a valuable strategy for managing stress and anxiety, optimizing focus, and enhancing overall performance. These techniques are versatile and can be adapted to various situations, making them a valuable tool for athletes, students, professionals, and anyone seeking to perform at their best under pressure.</a:t>
            </a:r>
          </a:p>
          <a:p>
            <a:endParaRPr lang="en-CA" dirty="0"/>
          </a:p>
        </p:txBody>
      </p:sp>
      <p:pic>
        <p:nvPicPr>
          <p:cNvPr id="4" name="Picture 3">
            <a:extLst>
              <a:ext uri="{FF2B5EF4-FFF2-40B4-BE49-F238E27FC236}">
                <a16:creationId xmlns:a16="http://schemas.microsoft.com/office/drawing/2014/main" id="{9901A931-7643-1307-C3F0-B8FF48A218B2}"/>
              </a:ext>
            </a:extLst>
          </p:cNvPr>
          <p:cNvPicPr>
            <a:picLocks noChangeAspect="1"/>
          </p:cNvPicPr>
          <p:nvPr/>
        </p:nvPicPr>
        <p:blipFill rotWithShape="1">
          <a:blip r:embed="rId2"/>
          <a:srcRect l="22118" r="21633" b="2"/>
          <a:stretch/>
        </p:blipFill>
        <p:spPr>
          <a:xfrm>
            <a:off x="7639470" y="2252591"/>
            <a:ext cx="3919441" cy="3919441"/>
          </a:xfrm>
          <a:custGeom>
            <a:avLst/>
            <a:gdLst/>
            <a:ahLst/>
            <a:cxnLst/>
            <a:rect l="l" t="t" r="r" b="b"/>
            <a:pathLst>
              <a:path w="4625350" h="4625350">
                <a:moveTo>
                  <a:pt x="2312675" y="0"/>
                </a:moveTo>
                <a:cubicBezTo>
                  <a:pt x="3589930" y="0"/>
                  <a:pt x="4625350" y="1035420"/>
                  <a:pt x="4625350" y="2312675"/>
                </a:cubicBezTo>
                <a:cubicBezTo>
                  <a:pt x="4625350" y="3589930"/>
                  <a:pt x="3589930" y="4625350"/>
                  <a:pt x="2312675" y="4625350"/>
                </a:cubicBezTo>
                <a:cubicBezTo>
                  <a:pt x="1035420" y="4625350"/>
                  <a:pt x="0" y="3589930"/>
                  <a:pt x="0" y="2312675"/>
                </a:cubicBezTo>
                <a:cubicBezTo>
                  <a:pt x="0" y="1035420"/>
                  <a:pt x="1035420" y="0"/>
                  <a:pt x="2312675" y="0"/>
                </a:cubicBezTo>
                <a:close/>
              </a:path>
            </a:pathLst>
          </a:custGeom>
          <a:noFill/>
          <a:effectLst>
            <a:outerShdw dist="165100" dir="19800000" algn="tr" rotWithShape="0">
              <a:schemeClr val="tx1"/>
            </a:outerShdw>
          </a:effectLst>
        </p:spPr>
      </p:pic>
      <p:sp>
        <p:nvSpPr>
          <p:cNvPr id="9" name="Date Placeholder 5">
            <a:extLst>
              <a:ext uri="{FF2B5EF4-FFF2-40B4-BE49-F238E27FC236}">
                <a16:creationId xmlns:a16="http://schemas.microsoft.com/office/drawing/2014/main" id="{DB25F3CA-ED6C-43F4-8781-642CC385E5AB}"/>
              </a:ext>
            </a:extLst>
          </p:cNvPr>
          <p:cNvSpPr>
            <a:spLocks noGrp="1"/>
          </p:cNvSpPr>
          <p:nvPr>
            <p:ph type="dt" sz="half" idx="10"/>
          </p:nvPr>
        </p:nvSpPr>
        <p:spPr>
          <a:xfrm>
            <a:off x="795014" y="6342042"/>
            <a:ext cx="27432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100" normalizeH="0" baseline="0" noProof="0" dirty="0">
              <a:ln>
                <a:noFill/>
              </a:ln>
              <a:solidFill>
                <a:srgbClr val="000000"/>
              </a:solidFill>
              <a:effectLst/>
              <a:uLnTx/>
              <a:uFillTx/>
              <a:latin typeface="Avenir Next LT Pro"/>
              <a:ea typeface="+mn-ea"/>
              <a:cs typeface="+mn-cs"/>
            </a:endParaRPr>
          </a:p>
        </p:txBody>
      </p:sp>
      <p:sp>
        <p:nvSpPr>
          <p:cNvPr id="11" name="Footer Placeholder 6">
            <a:extLst>
              <a:ext uri="{FF2B5EF4-FFF2-40B4-BE49-F238E27FC236}">
                <a16:creationId xmlns:a16="http://schemas.microsoft.com/office/drawing/2014/main" id="{E105F10E-684A-4498-9801-E3A6CE5CAA5C}"/>
              </a:ext>
            </a:extLst>
          </p:cNvPr>
          <p:cNvSpPr>
            <a:spLocks noGrp="1"/>
          </p:cNvSpPr>
          <p:nvPr>
            <p:ph type="ftr" sz="quarter" idx="11"/>
          </p:nvPr>
        </p:nvSpPr>
        <p:spPr>
          <a:xfrm>
            <a:off x="7696200" y="6342042"/>
            <a:ext cx="3470128"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50" normalizeH="0" baseline="0" noProof="0" dirty="0">
              <a:ln>
                <a:noFill/>
              </a:ln>
              <a:solidFill>
                <a:srgbClr val="000000"/>
              </a:solidFill>
              <a:effectLst/>
              <a:uLnTx/>
              <a:uFillTx/>
              <a:latin typeface="Avenir Next LT Pro"/>
              <a:ea typeface="+mn-ea"/>
              <a:cs typeface="+mn-cs"/>
            </a:endParaRPr>
          </a:p>
        </p:txBody>
      </p:sp>
      <p:sp>
        <p:nvSpPr>
          <p:cNvPr id="13" name="Slide Number Placeholder 7">
            <a:extLst>
              <a:ext uri="{FF2B5EF4-FFF2-40B4-BE49-F238E27FC236}">
                <a16:creationId xmlns:a16="http://schemas.microsoft.com/office/drawing/2014/main" id="{F590EA15-4F4D-4705-B34A-FB7CFC9B8ECA}"/>
              </a:ext>
            </a:extLst>
          </p:cNvPr>
          <p:cNvSpPr>
            <a:spLocks noGrp="1"/>
          </p:cNvSpPr>
          <p:nvPr>
            <p:ph type="sldNum" sz="quarter" idx="12"/>
          </p:nvPr>
        </p:nvSpPr>
        <p:spPr>
          <a:xfrm>
            <a:off x="11166329" y="6342042"/>
            <a:ext cx="526228"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10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241750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C6F5-710F-4EB7-889D-B381040A8655}"/>
              </a:ext>
            </a:extLst>
          </p:cNvPr>
          <p:cNvSpPr>
            <a:spLocks noGrp="1"/>
          </p:cNvSpPr>
          <p:nvPr>
            <p:ph type="title"/>
          </p:nvPr>
        </p:nvSpPr>
        <p:spPr>
          <a:xfrm>
            <a:off x="1600200" y="699591"/>
            <a:ext cx="7638168" cy="1470404"/>
          </a:xfrm>
        </p:spPr>
        <p:txBody>
          <a:bodyPr anchor="b">
            <a:normAutofit/>
          </a:bodyPr>
          <a:lstStyle/>
          <a:p>
            <a:r>
              <a:rPr lang="en-US" dirty="0"/>
              <a:t>Breathing techniques</a:t>
            </a:r>
            <a:endParaRPr lang="en-CA" dirty="0"/>
          </a:p>
        </p:txBody>
      </p:sp>
      <p:sp>
        <p:nvSpPr>
          <p:cNvPr id="3" name="Content Placeholder 2">
            <a:extLst>
              <a:ext uri="{FF2B5EF4-FFF2-40B4-BE49-F238E27FC236}">
                <a16:creationId xmlns:a16="http://schemas.microsoft.com/office/drawing/2014/main" id="{3294D314-0464-87A0-7FDC-F1BA8D89ECD6}"/>
              </a:ext>
            </a:extLst>
          </p:cNvPr>
          <p:cNvSpPr>
            <a:spLocks noGrp="1"/>
          </p:cNvSpPr>
          <p:nvPr>
            <p:ph idx="1"/>
          </p:nvPr>
        </p:nvSpPr>
        <p:spPr>
          <a:xfrm>
            <a:off x="1600200" y="2476499"/>
            <a:ext cx="7638168" cy="3614813"/>
          </a:xfrm>
        </p:spPr>
        <p:txBody>
          <a:bodyPr>
            <a:normAutofit/>
          </a:bodyPr>
          <a:lstStyle/>
          <a:p>
            <a:r>
              <a:rPr lang="en-US" dirty="0"/>
              <a:t>2 in, 1 out</a:t>
            </a:r>
          </a:p>
          <a:p>
            <a:r>
              <a:rPr lang="en-US" dirty="0"/>
              <a:t>Box Breathing</a:t>
            </a:r>
            <a:endParaRPr lang="en-CA" dirty="0"/>
          </a:p>
        </p:txBody>
      </p:sp>
      <p:sp>
        <p:nvSpPr>
          <p:cNvPr id="8"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100" normalizeH="0" baseline="0" noProof="0" dirty="0">
              <a:ln>
                <a:noFill/>
              </a:ln>
              <a:solidFill>
                <a:srgbClr val="000000"/>
              </a:solidFill>
              <a:effectLst/>
              <a:uLnTx/>
              <a:uFillTx/>
              <a:latin typeface="Avenir Next LT Pro"/>
              <a:ea typeface="+mn-ea"/>
              <a:cs typeface="+mn-cs"/>
            </a:endParaRPr>
          </a:p>
        </p:txBody>
      </p:sp>
      <p:sp>
        <p:nvSpPr>
          <p:cNvPr id="10" name="Footer Placeholder 11">
            <a:extLst>
              <a:ext uri="{FF2B5EF4-FFF2-40B4-BE49-F238E27FC236}">
                <a16:creationId xmlns:a16="http://schemas.microsoft.com/office/drawing/2014/main" id="{716E55FE-7292-474F-B63E-7EF4C8DD1222}"/>
              </a:ext>
            </a:extLst>
          </p:cNvPr>
          <p:cNvSpPr>
            <a:spLocks noGrp="1"/>
          </p:cNvSpPr>
          <p:nvPr>
            <p:ph type="ftr" sz="quarter" idx="11"/>
          </p:nvPr>
        </p:nvSpPr>
        <p:spPr>
          <a:xfrm>
            <a:off x="7696200" y="6342042"/>
            <a:ext cx="3470128"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50" normalizeH="0" baseline="0" noProof="0" dirty="0">
              <a:ln>
                <a:noFill/>
              </a:ln>
              <a:solidFill>
                <a:srgbClr val="000000"/>
              </a:solidFill>
              <a:effectLst/>
              <a:uLnTx/>
              <a:uFillTx/>
              <a:latin typeface="Avenir Next LT Pro"/>
              <a:ea typeface="+mn-ea"/>
              <a:cs typeface="+mn-cs"/>
            </a:endParaRPr>
          </a:p>
        </p:txBody>
      </p:sp>
      <p:sp>
        <p:nvSpPr>
          <p:cNvPr id="12"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10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41734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D07B-756B-1A1A-4483-D991C6BA6BF4}"/>
              </a:ext>
            </a:extLst>
          </p:cNvPr>
          <p:cNvSpPr>
            <a:spLocks noGrp="1"/>
          </p:cNvSpPr>
          <p:nvPr>
            <p:ph type="title"/>
          </p:nvPr>
        </p:nvSpPr>
        <p:spPr>
          <a:xfrm>
            <a:off x="5847234" y="392339"/>
            <a:ext cx="5544666" cy="1768475"/>
          </a:xfrm>
        </p:spPr>
        <p:txBody>
          <a:bodyPr>
            <a:normAutofit/>
          </a:bodyPr>
          <a:lstStyle/>
          <a:p>
            <a:r>
              <a:rPr lang="en-US" dirty="0"/>
              <a:t>routine</a:t>
            </a:r>
            <a:endParaRPr lang="en-CA" dirty="0"/>
          </a:p>
        </p:txBody>
      </p:sp>
      <p:pic>
        <p:nvPicPr>
          <p:cNvPr id="6146" name="Picture 2" descr="7 Benefits of Following Daily Routines | Clockwise">
            <a:extLst>
              <a:ext uri="{FF2B5EF4-FFF2-40B4-BE49-F238E27FC236}">
                <a16:creationId xmlns:a16="http://schemas.microsoft.com/office/drawing/2014/main" id="{6831B54D-39A9-0861-7FC0-A0DCFC4F2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30" r="29111" b="-2"/>
          <a:stretch/>
        </p:blipFill>
        <p:spPr bwMode="auto">
          <a:xfrm>
            <a:off x="1211836" y="1259164"/>
            <a:ext cx="3502777" cy="4339672"/>
          </a:xfrm>
          <a:prstGeom prst="rect">
            <a:avLst/>
          </a:prstGeom>
          <a:solidFill>
            <a:srgbClr val="FFFFFF"/>
          </a:solidFill>
          <a:effectLst>
            <a:outerShdw dist="190500" dir="8100000" algn="bl" rotWithShape="0">
              <a:schemeClr val="tx1"/>
            </a:outerShdw>
          </a:effectLst>
        </p:spPr>
      </p:pic>
      <p:sp>
        <p:nvSpPr>
          <p:cNvPr id="3" name="Content Placeholder 2">
            <a:extLst>
              <a:ext uri="{FF2B5EF4-FFF2-40B4-BE49-F238E27FC236}">
                <a16:creationId xmlns:a16="http://schemas.microsoft.com/office/drawing/2014/main" id="{E8765A82-F774-5538-21AA-E44417BCB804}"/>
              </a:ext>
            </a:extLst>
          </p:cNvPr>
          <p:cNvSpPr>
            <a:spLocks noGrp="1"/>
          </p:cNvSpPr>
          <p:nvPr>
            <p:ph idx="1"/>
          </p:nvPr>
        </p:nvSpPr>
        <p:spPr>
          <a:xfrm>
            <a:off x="5847234" y="2630079"/>
            <a:ext cx="5257838" cy="3504021"/>
          </a:xfrm>
        </p:spPr>
        <p:txBody>
          <a:bodyPr>
            <a:normAutofit/>
          </a:bodyPr>
          <a:lstStyle/>
          <a:p>
            <a:r>
              <a:rPr lang="en-US" sz="1900"/>
              <a:t>Developing daily routines and pre-performance routines can help athletes prepare mentally and emotionally for competitions. These routines can include activities like visualization, positive self-talk, and physical warm-up exercises. Routines provide a structured approach to managing emotions and ensure athletes are in the right mindset when it's time to perform.</a:t>
            </a:r>
          </a:p>
          <a:p>
            <a:endParaRPr lang="en-CA" sz="1900"/>
          </a:p>
        </p:txBody>
      </p:sp>
      <p:sp>
        <p:nvSpPr>
          <p:cNvPr id="6151" name="Date Placeholder 3">
            <a:extLst>
              <a:ext uri="{FF2B5EF4-FFF2-40B4-BE49-F238E27FC236}">
                <a16:creationId xmlns:a16="http://schemas.microsoft.com/office/drawing/2014/main" id="{EFA8FDBA-EB48-42B6-9E70-A23B7F2335D9}"/>
              </a:ext>
            </a:extLst>
          </p:cNvPr>
          <p:cNvSpPr>
            <a:spLocks noGrp="1"/>
          </p:cNvSpPr>
          <p:nvPr>
            <p:ph type="dt" sz="half" idx="10"/>
          </p:nvPr>
        </p:nvSpPr>
        <p:spPr>
          <a:xfrm>
            <a:off x="795014" y="6342042"/>
            <a:ext cx="2743200" cy="365125"/>
          </a:xfrm>
        </p:spPr>
        <p:txBody>
          <a:bodyPr/>
          <a:lstStyle/>
          <a:p>
            <a:pPr>
              <a:spcAft>
                <a:spcPts val="600"/>
              </a:spcAft>
            </a:pPr>
            <a:endParaRPr lang="en-US" dirty="0">
              <a:solidFill>
                <a:srgbClr val="000000"/>
              </a:solidFill>
            </a:endParaRPr>
          </a:p>
        </p:txBody>
      </p:sp>
      <p:sp>
        <p:nvSpPr>
          <p:cNvPr id="6153" name="Footer Placeholder 4">
            <a:extLst>
              <a:ext uri="{FF2B5EF4-FFF2-40B4-BE49-F238E27FC236}">
                <a16:creationId xmlns:a16="http://schemas.microsoft.com/office/drawing/2014/main" id="{E788F688-E30C-42FA-A62B-75B610046F9D}"/>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6155" name="Slide Number Placeholder 5">
            <a:extLst>
              <a:ext uri="{FF2B5EF4-FFF2-40B4-BE49-F238E27FC236}">
                <a16:creationId xmlns:a16="http://schemas.microsoft.com/office/drawing/2014/main" id="{B935317D-5CC6-40E6-B64A-28C858179631}"/>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spTree>
    <p:extLst>
      <p:ext uri="{BB962C8B-B14F-4D97-AF65-F5344CB8AC3E}">
        <p14:creationId xmlns:p14="http://schemas.microsoft.com/office/powerpoint/2010/main" val="95760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CEE7-649A-B109-8423-F37324A8D79A}"/>
              </a:ext>
            </a:extLst>
          </p:cNvPr>
          <p:cNvSpPr>
            <a:spLocks noGrp="1"/>
          </p:cNvSpPr>
          <p:nvPr>
            <p:ph type="title"/>
          </p:nvPr>
        </p:nvSpPr>
        <p:spPr>
          <a:xfrm>
            <a:off x="1600203" y="773723"/>
            <a:ext cx="5780312" cy="1397004"/>
          </a:xfrm>
        </p:spPr>
        <p:txBody>
          <a:bodyPr anchor="b">
            <a:normAutofit/>
          </a:bodyPr>
          <a:lstStyle/>
          <a:p>
            <a:r>
              <a:rPr lang="en-US" dirty="0"/>
              <a:t>support</a:t>
            </a:r>
            <a:endParaRPr lang="en-CA" dirty="0"/>
          </a:p>
        </p:txBody>
      </p:sp>
      <p:sp>
        <p:nvSpPr>
          <p:cNvPr id="3" name="Content Placeholder 2">
            <a:extLst>
              <a:ext uri="{FF2B5EF4-FFF2-40B4-BE49-F238E27FC236}">
                <a16:creationId xmlns:a16="http://schemas.microsoft.com/office/drawing/2014/main" id="{C78E2F03-9803-4F37-96F7-3D29B5446831}"/>
              </a:ext>
            </a:extLst>
          </p:cNvPr>
          <p:cNvSpPr>
            <a:spLocks noGrp="1"/>
          </p:cNvSpPr>
          <p:nvPr>
            <p:ph idx="1"/>
          </p:nvPr>
        </p:nvSpPr>
        <p:spPr>
          <a:xfrm>
            <a:off x="1600201" y="2411060"/>
            <a:ext cx="5780313" cy="3756660"/>
          </a:xfrm>
        </p:spPr>
        <p:txBody>
          <a:bodyPr>
            <a:normAutofit/>
          </a:bodyPr>
          <a:lstStyle/>
          <a:p>
            <a:r>
              <a:rPr lang="en-US" dirty="0"/>
              <a:t>Athletes should not hesitate to seek support from sports psychologists, coaches, or mentors who can provide guidance on emotional control. They can also undergo specific training in sports psychology to enhance their emotional management skills. Having a support system in place can make a significant difference in helping athletes cope with the pressures of competition.</a:t>
            </a:r>
          </a:p>
          <a:p>
            <a:endParaRPr lang="en-CA" dirty="0"/>
          </a:p>
        </p:txBody>
      </p:sp>
      <p:pic>
        <p:nvPicPr>
          <p:cNvPr id="7170" name="Picture 2" descr="3 Ways to Support Business Development by Your Field Service Team - Jim  Baston">
            <a:extLst>
              <a:ext uri="{FF2B5EF4-FFF2-40B4-BE49-F238E27FC236}">
                <a16:creationId xmlns:a16="http://schemas.microsoft.com/office/drawing/2014/main" id="{4292AA40-8E0F-34DA-CC3E-2216184034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6761" y="1950207"/>
            <a:ext cx="3074962" cy="3074962"/>
          </a:xfrm>
          <a:prstGeom prst="rect">
            <a:avLst/>
          </a:prstGeom>
          <a:solidFill>
            <a:srgbClr val="FFFFFF"/>
          </a:solidFill>
        </p:spPr>
      </p:pic>
      <p:sp>
        <p:nvSpPr>
          <p:cNvPr id="7175" name="Date Placeholder 3">
            <a:extLst>
              <a:ext uri="{FF2B5EF4-FFF2-40B4-BE49-F238E27FC236}">
                <a16:creationId xmlns:a16="http://schemas.microsoft.com/office/drawing/2014/main" id="{EDFE2D25-1C55-481A-9BA8-618AAE459340}"/>
              </a:ext>
            </a:extLst>
          </p:cNvPr>
          <p:cNvSpPr>
            <a:spLocks noGrp="1"/>
          </p:cNvSpPr>
          <p:nvPr>
            <p:ph type="dt" sz="half" idx="10"/>
          </p:nvPr>
        </p:nvSpPr>
        <p:spPr>
          <a:xfrm>
            <a:off x="795014" y="6342042"/>
            <a:ext cx="2743200" cy="365125"/>
          </a:xfrm>
        </p:spPr>
        <p:txBody>
          <a:bodyPr/>
          <a:lstStyle/>
          <a:p>
            <a:pPr>
              <a:spcAft>
                <a:spcPts val="600"/>
              </a:spcAft>
            </a:pPr>
            <a:endParaRPr lang="en-US" dirty="0"/>
          </a:p>
        </p:txBody>
      </p:sp>
      <p:sp>
        <p:nvSpPr>
          <p:cNvPr id="7177" name="Footer Placeholder 4">
            <a:extLst>
              <a:ext uri="{FF2B5EF4-FFF2-40B4-BE49-F238E27FC236}">
                <a16:creationId xmlns:a16="http://schemas.microsoft.com/office/drawing/2014/main" id="{FB26FEC4-D3B9-4DCB-A915-6C27AD5D0780}"/>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7179" name="Slide Number Placeholder 5">
            <a:extLst>
              <a:ext uri="{FF2B5EF4-FFF2-40B4-BE49-F238E27FC236}">
                <a16:creationId xmlns:a16="http://schemas.microsoft.com/office/drawing/2014/main" id="{43B5FB8D-AE14-4467-8588-8A6899877A79}"/>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spTree>
    <p:extLst>
      <p:ext uri="{BB962C8B-B14F-4D97-AF65-F5344CB8AC3E}">
        <p14:creationId xmlns:p14="http://schemas.microsoft.com/office/powerpoint/2010/main" val="219828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F9B0-2C06-D199-6B91-36A7130771EE}"/>
              </a:ext>
            </a:extLst>
          </p:cNvPr>
          <p:cNvSpPr>
            <a:spLocks noGrp="1"/>
          </p:cNvSpPr>
          <p:nvPr>
            <p:ph type="title"/>
          </p:nvPr>
        </p:nvSpPr>
        <p:spPr>
          <a:xfrm>
            <a:off x="1600202" y="773723"/>
            <a:ext cx="9791698" cy="1397004"/>
          </a:xfrm>
        </p:spPr>
        <p:txBody>
          <a:bodyPr anchor="b">
            <a:normAutofit/>
          </a:bodyPr>
          <a:lstStyle/>
          <a:p>
            <a:r>
              <a:rPr lang="en-US" dirty="0"/>
              <a:t>Talk it out</a:t>
            </a:r>
            <a:endParaRPr lang="en-CA" dirty="0"/>
          </a:p>
        </p:txBody>
      </p:sp>
      <p:sp>
        <p:nvSpPr>
          <p:cNvPr id="3" name="Content Placeholder 2">
            <a:extLst>
              <a:ext uri="{FF2B5EF4-FFF2-40B4-BE49-F238E27FC236}">
                <a16:creationId xmlns:a16="http://schemas.microsoft.com/office/drawing/2014/main" id="{5B2E8093-8A16-6063-BFD1-02A4BF3CF2E5}"/>
              </a:ext>
            </a:extLst>
          </p:cNvPr>
          <p:cNvSpPr>
            <a:spLocks noGrp="1"/>
          </p:cNvSpPr>
          <p:nvPr>
            <p:ph idx="1"/>
          </p:nvPr>
        </p:nvSpPr>
        <p:spPr>
          <a:xfrm>
            <a:off x="1600203" y="2411060"/>
            <a:ext cx="4795574" cy="3756660"/>
          </a:xfrm>
        </p:spPr>
        <p:txBody>
          <a:bodyPr>
            <a:normAutofit/>
          </a:bodyPr>
          <a:lstStyle/>
          <a:p>
            <a:pPr>
              <a:lnSpc>
                <a:spcPct val="120000"/>
              </a:lnSpc>
            </a:pPr>
            <a:r>
              <a:rPr lang="en-US" sz="1700"/>
              <a:t>Talking through your thoughts, feelings, and emotions is a valuable aspect of mental health self-care. It promotes emotional release, provides support, enhances problem-solving skills, and fosters a sense of connection and understanding. Whether through conversations with friends and family or with the guidance of a mental health professional, talking can be a critical component of managing stress and anxiety effectively.</a:t>
            </a:r>
          </a:p>
          <a:p>
            <a:pPr>
              <a:lnSpc>
                <a:spcPct val="120000"/>
              </a:lnSpc>
            </a:pPr>
            <a:endParaRPr lang="en-CA" sz="1700"/>
          </a:p>
        </p:txBody>
      </p:sp>
      <p:pic>
        <p:nvPicPr>
          <p:cNvPr id="6146" name="Picture 2" descr="Why and How Athletes Can Have Tough Talks with their Coaches | SportsEngine">
            <a:extLst>
              <a:ext uri="{FF2B5EF4-FFF2-40B4-BE49-F238E27FC236}">
                <a16:creationId xmlns:a16="http://schemas.microsoft.com/office/drawing/2014/main" id="{DF840C40-61DB-4973-A0BD-034D005BE0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54390" y="3039818"/>
            <a:ext cx="4087334" cy="2728295"/>
          </a:xfrm>
          <a:prstGeom prst="rect">
            <a:avLst/>
          </a:prstGeom>
          <a:solidFill>
            <a:srgbClr val="FFFFFF"/>
          </a:solidFill>
        </p:spPr>
      </p:pic>
      <p:sp>
        <p:nvSpPr>
          <p:cNvPr id="6158" name="Footer Placeholder 4">
            <a:extLst>
              <a:ext uri="{FF2B5EF4-FFF2-40B4-BE49-F238E27FC236}">
                <a16:creationId xmlns:a16="http://schemas.microsoft.com/office/drawing/2014/main" id="{FB26FEC4-D3B9-4DCB-A915-6C27AD5D0780}"/>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6159" name="Slide Number Placeholder 5">
            <a:extLst>
              <a:ext uri="{FF2B5EF4-FFF2-40B4-BE49-F238E27FC236}">
                <a16:creationId xmlns:a16="http://schemas.microsoft.com/office/drawing/2014/main" id="{43B5FB8D-AE14-4467-8588-8A6899877A79}"/>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spTree>
    <p:extLst>
      <p:ext uri="{BB962C8B-B14F-4D97-AF65-F5344CB8AC3E}">
        <p14:creationId xmlns:p14="http://schemas.microsoft.com/office/powerpoint/2010/main" val="101091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EE7B-8FC8-5261-D9FC-098EA4EEF4CD}"/>
              </a:ext>
            </a:extLst>
          </p:cNvPr>
          <p:cNvSpPr>
            <a:spLocks noGrp="1"/>
          </p:cNvSpPr>
          <p:nvPr>
            <p:ph type="title"/>
          </p:nvPr>
        </p:nvSpPr>
        <p:spPr>
          <a:xfrm>
            <a:off x="800100" y="395926"/>
            <a:ext cx="10535235" cy="1065229"/>
          </a:xfrm>
        </p:spPr>
        <p:txBody>
          <a:bodyPr anchor="ctr">
            <a:normAutofit/>
          </a:bodyPr>
          <a:lstStyle/>
          <a:p>
            <a:r>
              <a:rPr lang="en-US" dirty="0"/>
              <a:t>Emotional control</a:t>
            </a:r>
            <a:endParaRPr lang="en-CA" dirty="0"/>
          </a:p>
        </p:txBody>
      </p:sp>
      <p:sp>
        <p:nvSpPr>
          <p:cNvPr id="3" name="Content Placeholder 2">
            <a:extLst>
              <a:ext uri="{FF2B5EF4-FFF2-40B4-BE49-F238E27FC236}">
                <a16:creationId xmlns:a16="http://schemas.microsoft.com/office/drawing/2014/main" id="{F713513D-B8DE-4117-7904-CAC2E13912DB}"/>
              </a:ext>
            </a:extLst>
          </p:cNvPr>
          <p:cNvSpPr>
            <a:spLocks noGrp="1"/>
          </p:cNvSpPr>
          <p:nvPr>
            <p:ph idx="1"/>
          </p:nvPr>
        </p:nvSpPr>
        <p:spPr>
          <a:xfrm>
            <a:off x="2379518" y="2329520"/>
            <a:ext cx="7635851" cy="3118780"/>
          </a:xfrm>
        </p:spPr>
        <p:txBody>
          <a:bodyPr anchor="ctr">
            <a:normAutofit/>
          </a:bodyPr>
          <a:lstStyle/>
          <a:p>
            <a:r>
              <a:rPr lang="en-US" dirty="0">
                <a:solidFill>
                  <a:srgbClr val="000000"/>
                </a:solidFill>
              </a:rPr>
              <a:t>Emotional control doesn't mean suppressing or ignoring your emotions; it means recognizing them, acknowledging their presence, and learning how to respond to them in a way that benefits your performance. By developing emotional awareness and regulation skills, you can harness the power of your emotions to improve your athletic abilities, cope with pressure, and stay mentally resilient in the face of adversity.</a:t>
            </a:r>
            <a:endParaRPr lang="en-CA" dirty="0">
              <a:solidFill>
                <a:srgbClr val="000000"/>
              </a:solidFill>
            </a:endParaRPr>
          </a:p>
        </p:txBody>
      </p:sp>
      <p:sp>
        <p:nvSpPr>
          <p:cNvPr id="14" name="Date Placeholder 4">
            <a:extLst>
              <a:ext uri="{FF2B5EF4-FFF2-40B4-BE49-F238E27FC236}">
                <a16:creationId xmlns:a16="http://schemas.microsoft.com/office/drawing/2014/main" id="{460BE097-8227-4FAA-855E-A7E0050E5D31}"/>
              </a:ext>
            </a:extLst>
          </p:cNvPr>
          <p:cNvSpPr>
            <a:spLocks noGrp="1"/>
          </p:cNvSpPr>
          <p:nvPr>
            <p:ph type="dt" sz="half" idx="10"/>
          </p:nvPr>
        </p:nvSpPr>
        <p:spPr>
          <a:xfrm>
            <a:off x="795014" y="6342042"/>
            <a:ext cx="2743200" cy="365125"/>
          </a:xfrm>
        </p:spPr>
        <p:txBody>
          <a:bodyPr/>
          <a:lstStyle/>
          <a:p>
            <a:pPr>
              <a:spcAft>
                <a:spcPts val="600"/>
              </a:spcAft>
            </a:pPr>
            <a:endParaRPr lang="en-US" dirty="0"/>
          </a:p>
        </p:txBody>
      </p:sp>
      <p:sp>
        <p:nvSpPr>
          <p:cNvPr id="15" name="Footer Placeholder 5">
            <a:extLst>
              <a:ext uri="{FF2B5EF4-FFF2-40B4-BE49-F238E27FC236}">
                <a16:creationId xmlns:a16="http://schemas.microsoft.com/office/drawing/2014/main" id="{CACE5B7E-B6A7-412F-9CDD-CE2F7B02346C}"/>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16" name="Slide Number Placeholder 6">
            <a:extLst>
              <a:ext uri="{FF2B5EF4-FFF2-40B4-BE49-F238E27FC236}">
                <a16:creationId xmlns:a16="http://schemas.microsoft.com/office/drawing/2014/main" id="{486D18E6-2C3A-4D4A-93B8-55C657561BEA}"/>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spTree>
    <p:extLst>
      <p:ext uri="{BB962C8B-B14F-4D97-AF65-F5344CB8AC3E}">
        <p14:creationId xmlns:p14="http://schemas.microsoft.com/office/powerpoint/2010/main" val="304777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48E5-FE5A-F893-2B69-D446529F2FA0}"/>
              </a:ext>
            </a:extLst>
          </p:cNvPr>
          <p:cNvSpPr>
            <a:spLocks noGrp="1"/>
          </p:cNvSpPr>
          <p:nvPr>
            <p:ph type="title"/>
          </p:nvPr>
        </p:nvSpPr>
        <p:spPr>
          <a:xfrm>
            <a:off x="814656" y="665389"/>
            <a:ext cx="5807818" cy="1507193"/>
          </a:xfrm>
        </p:spPr>
        <p:txBody>
          <a:bodyPr anchor="b">
            <a:normAutofit/>
          </a:bodyPr>
          <a:lstStyle/>
          <a:p>
            <a:r>
              <a:rPr lang="en-US" dirty="0"/>
              <a:t>emotions</a:t>
            </a:r>
            <a:endParaRPr lang="en-CA" dirty="0"/>
          </a:p>
        </p:txBody>
      </p:sp>
      <p:sp>
        <p:nvSpPr>
          <p:cNvPr id="3" name="Content Placeholder 2">
            <a:extLst>
              <a:ext uri="{FF2B5EF4-FFF2-40B4-BE49-F238E27FC236}">
                <a16:creationId xmlns:a16="http://schemas.microsoft.com/office/drawing/2014/main" id="{677C9185-259D-F81D-7A6A-32DF99105391}"/>
              </a:ext>
            </a:extLst>
          </p:cNvPr>
          <p:cNvSpPr>
            <a:spLocks noGrp="1"/>
          </p:cNvSpPr>
          <p:nvPr>
            <p:ph idx="1"/>
          </p:nvPr>
        </p:nvSpPr>
        <p:spPr>
          <a:xfrm>
            <a:off x="814656" y="2400301"/>
            <a:ext cx="5568215" cy="3733800"/>
          </a:xfrm>
        </p:spPr>
        <p:txBody>
          <a:bodyPr>
            <a:normAutofit/>
          </a:bodyPr>
          <a:lstStyle/>
          <a:p>
            <a:r>
              <a:rPr lang="en-US" dirty="0"/>
              <a:t>Emotions are a natural and fundamental part of being human, and they can have a powerful impact on your performance as an athlete. They are the feelings and reactions that arise in response to various situations, events, or thoughts. Emotions can range from happiness, excitement, and confidence to fear, anger, and anxiety.</a:t>
            </a:r>
          </a:p>
          <a:p>
            <a:endParaRPr lang="en-CA" dirty="0"/>
          </a:p>
        </p:txBody>
      </p:sp>
      <p:sp>
        <p:nvSpPr>
          <p:cNvPr id="2055" name="Date Placeholder 6">
            <a:extLst>
              <a:ext uri="{FF2B5EF4-FFF2-40B4-BE49-F238E27FC236}">
                <a16:creationId xmlns:a16="http://schemas.microsoft.com/office/drawing/2014/main" id="{DF765F4A-2DF9-42BC-89D8-E61753DA5A3E}"/>
              </a:ext>
            </a:extLst>
          </p:cNvPr>
          <p:cNvSpPr>
            <a:spLocks noGrp="1"/>
          </p:cNvSpPr>
          <p:nvPr>
            <p:ph type="dt" sz="half" idx="10"/>
          </p:nvPr>
        </p:nvSpPr>
        <p:spPr>
          <a:xfrm>
            <a:off x="795014" y="6342042"/>
            <a:ext cx="2743200" cy="365125"/>
          </a:xfrm>
        </p:spPr>
        <p:txBody>
          <a:bodyPr/>
          <a:lstStyle/>
          <a:p>
            <a:pPr>
              <a:spcAft>
                <a:spcPts val="600"/>
              </a:spcAft>
            </a:pPr>
            <a:endParaRPr lang="en-US" dirty="0"/>
          </a:p>
        </p:txBody>
      </p:sp>
      <p:sp>
        <p:nvSpPr>
          <p:cNvPr id="2057" name="Footer Placeholder 11">
            <a:extLst>
              <a:ext uri="{FF2B5EF4-FFF2-40B4-BE49-F238E27FC236}">
                <a16:creationId xmlns:a16="http://schemas.microsoft.com/office/drawing/2014/main" id="{716E55FE-7292-474F-B63E-7EF4C8DD1222}"/>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2059" name="Slide Number Placeholder 17">
            <a:extLst>
              <a:ext uri="{FF2B5EF4-FFF2-40B4-BE49-F238E27FC236}">
                <a16:creationId xmlns:a16="http://schemas.microsoft.com/office/drawing/2014/main" id="{32E95C4D-CC3C-4C9D-B8E6-271568CB8F71}"/>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pic>
        <p:nvPicPr>
          <p:cNvPr id="1026" name="Picture 2">
            <a:extLst>
              <a:ext uri="{FF2B5EF4-FFF2-40B4-BE49-F238E27FC236}">
                <a16:creationId xmlns:a16="http://schemas.microsoft.com/office/drawing/2014/main" id="{5552A958-895F-FA99-6FC7-98D2FFB2A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394650" y="1058238"/>
            <a:ext cx="5785571" cy="467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5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2D577B-9018-47AD-8C60-A09FB788A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BE185-3A55-703A-E0A7-9B3013A8EF64}"/>
              </a:ext>
            </a:extLst>
          </p:cNvPr>
          <p:cNvSpPr>
            <a:spLocks noGrp="1"/>
          </p:cNvSpPr>
          <p:nvPr>
            <p:ph type="title"/>
          </p:nvPr>
        </p:nvSpPr>
        <p:spPr>
          <a:xfrm>
            <a:off x="800101" y="707098"/>
            <a:ext cx="5295900" cy="1459159"/>
          </a:xfrm>
        </p:spPr>
        <p:txBody>
          <a:bodyPr anchor="b">
            <a:normAutofit/>
          </a:bodyPr>
          <a:lstStyle/>
          <a:p>
            <a:r>
              <a:rPr lang="en-US" dirty="0"/>
              <a:t>Contact </a:t>
            </a:r>
          </a:p>
        </p:txBody>
      </p:sp>
      <p:sp>
        <p:nvSpPr>
          <p:cNvPr id="12" name="Rectangle 11">
            <a:extLst>
              <a:ext uri="{FF2B5EF4-FFF2-40B4-BE49-F238E27FC236}">
                <a16:creationId xmlns:a16="http://schemas.microsoft.com/office/drawing/2014/main" id="{FCE2E558-1756-4EDF-A961-1F0E5C5B1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BCF079-35F9-4E63-84B2-9B7362FC595A}"/>
              </a:ext>
            </a:extLst>
          </p:cNvPr>
          <p:cNvSpPr>
            <a:spLocks noGrp="1"/>
          </p:cNvSpPr>
          <p:nvPr>
            <p:ph idx="1"/>
          </p:nvPr>
        </p:nvSpPr>
        <p:spPr>
          <a:xfrm>
            <a:off x="800101" y="2400021"/>
            <a:ext cx="5457188" cy="3750881"/>
          </a:xfrm>
        </p:spPr>
        <p:txBody>
          <a:bodyPr>
            <a:normAutofit/>
          </a:bodyPr>
          <a:lstStyle/>
          <a:p>
            <a:pPr marL="0" indent="0">
              <a:lnSpc>
                <a:spcPct val="120000"/>
              </a:lnSpc>
              <a:buNone/>
            </a:pPr>
            <a:r>
              <a:rPr lang="en-US" b="0" i="0" dirty="0">
                <a:effectLst/>
                <a:latin typeface="Arial" panose="020B0604020202020204" pitchFamily="34" charset="0"/>
              </a:rPr>
              <a:t>Adam (AJ) Zeglen</a:t>
            </a:r>
          </a:p>
          <a:p>
            <a:pPr marL="0" indent="0">
              <a:lnSpc>
                <a:spcPct val="120000"/>
              </a:lnSpc>
              <a:buNone/>
            </a:pPr>
            <a:r>
              <a:rPr lang="en-US" b="0" i="0" dirty="0">
                <a:effectLst/>
                <a:latin typeface="Arial" panose="020B0604020202020204" pitchFamily="34" charset="0"/>
              </a:rPr>
              <a:t>Owner/Psychotherapist </a:t>
            </a:r>
          </a:p>
          <a:p>
            <a:pPr marL="0" indent="0">
              <a:lnSpc>
                <a:spcPct val="120000"/>
              </a:lnSpc>
              <a:buNone/>
            </a:pPr>
            <a:r>
              <a:rPr lang="en-US" b="0" i="0" dirty="0">
                <a:effectLst/>
                <a:latin typeface="Arial" panose="020B0604020202020204" pitchFamily="34" charset="0"/>
              </a:rPr>
              <a:t>Invictus Performance Focused Psychotherapy</a:t>
            </a:r>
          </a:p>
          <a:p>
            <a:pPr marL="0" indent="0">
              <a:lnSpc>
                <a:spcPct val="120000"/>
              </a:lnSpc>
              <a:buNone/>
            </a:pPr>
            <a:r>
              <a:rPr lang="en-US" b="0" i="0" dirty="0">
                <a:effectLst/>
                <a:latin typeface="Arial" panose="020B0604020202020204" pitchFamily="34" charset="0"/>
              </a:rPr>
              <a:t>105 Fort Whyte Way #100 </a:t>
            </a:r>
          </a:p>
          <a:p>
            <a:pPr marL="0" indent="0">
              <a:lnSpc>
                <a:spcPct val="120000"/>
              </a:lnSpc>
              <a:buNone/>
            </a:pPr>
            <a:r>
              <a:rPr lang="en-US" b="0" i="0" dirty="0">
                <a:effectLst/>
                <a:latin typeface="Arial" panose="020B0604020202020204" pitchFamily="34" charset="0"/>
              </a:rPr>
              <a:t>Oak Bluff, MB R4G 0B1</a:t>
            </a:r>
          </a:p>
          <a:p>
            <a:pPr marL="0" indent="0">
              <a:lnSpc>
                <a:spcPct val="120000"/>
              </a:lnSpc>
              <a:buNone/>
            </a:pPr>
            <a:r>
              <a:rPr lang="en-US" b="0" i="0" dirty="0">
                <a:effectLst/>
                <a:latin typeface="Arial" panose="020B0604020202020204" pitchFamily="34" charset="0"/>
                <a:hlinkClick r:id="rId2"/>
              </a:rPr>
              <a:t>ajzeglen@invictuspfp.com</a:t>
            </a:r>
            <a:r>
              <a:rPr lang="en-US" b="0" i="0" dirty="0">
                <a:effectLst/>
                <a:latin typeface="Arial" panose="020B0604020202020204" pitchFamily="34" charset="0"/>
              </a:rPr>
              <a:t>, (204) 770-2059</a:t>
            </a:r>
          </a:p>
          <a:p>
            <a:pPr marL="0" indent="0">
              <a:lnSpc>
                <a:spcPct val="120000"/>
              </a:lnSpc>
              <a:buNone/>
            </a:pPr>
            <a:endParaRPr lang="en-US" dirty="0"/>
          </a:p>
          <a:p>
            <a:pPr>
              <a:lnSpc>
                <a:spcPct val="120000"/>
              </a:lnSpc>
            </a:pPr>
            <a:endParaRPr lang="en-US" dirty="0"/>
          </a:p>
        </p:txBody>
      </p:sp>
      <p:sp>
        <p:nvSpPr>
          <p:cNvPr id="14" name="Rectangle 13">
            <a:extLst>
              <a:ext uri="{FF2B5EF4-FFF2-40B4-BE49-F238E27FC236}">
                <a16:creationId xmlns:a16="http://schemas.microsoft.com/office/drawing/2014/main" id="{5401B466-517B-4B8B-A80A-FD0ECAECF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248792" y="3886200"/>
            <a:ext cx="949990" cy="2971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42EF36-E4B3-4B8C-A6B8-4C12B704C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823615" y="2413875"/>
            <a:ext cx="2289284" cy="3815228"/>
          </a:xfrm>
          <a:prstGeom prst="rect">
            <a:avLst/>
          </a:pr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gold text&#10;&#10;Description automatically generated">
            <a:extLst>
              <a:ext uri="{FF2B5EF4-FFF2-40B4-BE49-F238E27FC236}">
                <a16:creationId xmlns:a16="http://schemas.microsoft.com/office/drawing/2014/main" id="{7CD6DDA6-454E-2442-34F5-2EE5F6DEA52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868453" y="926416"/>
            <a:ext cx="4712383" cy="4712383"/>
          </a:xfrm>
          <a:custGeom>
            <a:avLst/>
            <a:gdLst/>
            <a:ahLst/>
            <a:cxnLst/>
            <a:rect l="l" t="t" r="r" b="b"/>
            <a:pathLst>
              <a:path w="4487466" h="4487466">
                <a:moveTo>
                  <a:pt x="2243733" y="0"/>
                </a:moveTo>
                <a:cubicBezTo>
                  <a:pt x="3482913" y="0"/>
                  <a:pt x="4487466" y="1004553"/>
                  <a:pt x="4487466" y="2243733"/>
                </a:cubicBezTo>
                <a:cubicBezTo>
                  <a:pt x="4487466" y="3482913"/>
                  <a:pt x="3482913" y="4487466"/>
                  <a:pt x="2243733" y="4487466"/>
                </a:cubicBezTo>
                <a:cubicBezTo>
                  <a:pt x="1004553" y="4487466"/>
                  <a:pt x="0" y="3482913"/>
                  <a:pt x="0" y="2243733"/>
                </a:cubicBezTo>
                <a:cubicBezTo>
                  <a:pt x="0" y="1004553"/>
                  <a:pt x="1004553" y="0"/>
                  <a:pt x="2243733" y="0"/>
                </a:cubicBezTo>
                <a:close/>
              </a:path>
            </a:pathLst>
          </a:custGeom>
        </p:spPr>
      </p:pic>
    </p:spTree>
    <p:extLst>
      <p:ext uri="{BB962C8B-B14F-4D97-AF65-F5344CB8AC3E}">
        <p14:creationId xmlns:p14="http://schemas.microsoft.com/office/powerpoint/2010/main" val="341810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D069-55D8-C5FE-E16D-7AF770D89F6E}"/>
              </a:ext>
            </a:extLst>
          </p:cNvPr>
          <p:cNvSpPr>
            <a:spLocks noGrp="1"/>
          </p:cNvSpPr>
          <p:nvPr>
            <p:ph type="title"/>
          </p:nvPr>
        </p:nvSpPr>
        <p:spPr>
          <a:xfrm>
            <a:off x="1041992" y="1199213"/>
            <a:ext cx="4481136" cy="4579495"/>
          </a:xfrm>
        </p:spPr>
        <p:txBody>
          <a:bodyPr anchor="b">
            <a:normAutofit/>
          </a:bodyPr>
          <a:lstStyle/>
          <a:p>
            <a:r>
              <a:rPr lang="en-US" dirty="0">
                <a:solidFill>
                  <a:srgbClr val="000000"/>
                </a:solidFill>
              </a:rPr>
              <a:t>Emotional awareness </a:t>
            </a:r>
            <a:endParaRPr lang="en-CA" dirty="0">
              <a:solidFill>
                <a:srgbClr val="000000"/>
              </a:solidFill>
            </a:endParaRPr>
          </a:p>
        </p:txBody>
      </p:sp>
      <p:sp>
        <p:nvSpPr>
          <p:cNvPr id="3" name="Content Placeholder 2">
            <a:extLst>
              <a:ext uri="{FF2B5EF4-FFF2-40B4-BE49-F238E27FC236}">
                <a16:creationId xmlns:a16="http://schemas.microsoft.com/office/drawing/2014/main" id="{537742BD-8CCC-EAC8-27AF-F6C9F2543416}"/>
              </a:ext>
            </a:extLst>
          </p:cNvPr>
          <p:cNvSpPr>
            <a:spLocks noGrp="1"/>
          </p:cNvSpPr>
          <p:nvPr>
            <p:ph idx="1"/>
          </p:nvPr>
        </p:nvSpPr>
        <p:spPr>
          <a:xfrm>
            <a:off x="6563430" y="1199213"/>
            <a:ext cx="4517486" cy="4790414"/>
          </a:xfrm>
        </p:spPr>
        <p:txBody>
          <a:bodyPr>
            <a:normAutofit/>
          </a:bodyPr>
          <a:lstStyle/>
          <a:p>
            <a:pPr>
              <a:lnSpc>
                <a:spcPct val="120000"/>
              </a:lnSpc>
            </a:pPr>
            <a:r>
              <a:rPr lang="en-US" sz="1700" dirty="0"/>
              <a:t>Understanding and managing your emotions is crucial for your success in sports. Positive emotions, like excitement and confidence, can boost your motivation and performance. They can help you stay focused, energized, and resilient, especially when facing challenging situations. On the other hand, negative emotions, such as fear or frustration, can hinder your performance if not managed effectively. They may lead to distraction, self-doubt, or even physical tension that can affect your coordination and skills.</a:t>
            </a:r>
            <a:endParaRPr lang="en-CA" sz="1700" dirty="0"/>
          </a:p>
        </p:txBody>
      </p:sp>
      <p:sp>
        <p:nvSpPr>
          <p:cNvPr id="15" name="Footer Placeholder 4">
            <a:extLst>
              <a:ext uri="{FF2B5EF4-FFF2-40B4-BE49-F238E27FC236}">
                <a16:creationId xmlns:a16="http://schemas.microsoft.com/office/drawing/2014/main" id="{35ED77D8-0AE2-4D49-BCC3-DD485DA042E2}"/>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16" name="Slide Number Placeholder 5">
            <a:extLst>
              <a:ext uri="{FF2B5EF4-FFF2-40B4-BE49-F238E27FC236}">
                <a16:creationId xmlns:a16="http://schemas.microsoft.com/office/drawing/2014/main" id="{534F209E-BC8C-4259-8732-A7BB5758D237}"/>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spTree>
    <p:extLst>
      <p:ext uri="{BB962C8B-B14F-4D97-AF65-F5344CB8AC3E}">
        <p14:creationId xmlns:p14="http://schemas.microsoft.com/office/powerpoint/2010/main" val="384733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AADE-A0C2-D72A-2D5E-4862ACDFAAC7}"/>
              </a:ext>
            </a:extLst>
          </p:cNvPr>
          <p:cNvSpPr>
            <a:spLocks noGrp="1"/>
          </p:cNvSpPr>
          <p:nvPr>
            <p:ph type="ctrTitle"/>
          </p:nvPr>
        </p:nvSpPr>
        <p:spPr>
          <a:xfrm>
            <a:off x="6096000" y="1259269"/>
            <a:ext cx="5070328" cy="2853824"/>
          </a:xfrm>
        </p:spPr>
        <p:txBody>
          <a:bodyPr anchor="b">
            <a:normAutofit/>
          </a:bodyPr>
          <a:lstStyle/>
          <a:p>
            <a:r>
              <a:rPr lang="en-US" dirty="0"/>
              <a:t>Setting the foundation </a:t>
            </a:r>
            <a:endParaRPr lang="en-CA"/>
          </a:p>
        </p:txBody>
      </p:sp>
      <p:sp>
        <p:nvSpPr>
          <p:cNvPr id="1031" name="Subtitle 2">
            <a:extLst>
              <a:ext uri="{FF2B5EF4-FFF2-40B4-BE49-F238E27FC236}">
                <a16:creationId xmlns:a16="http://schemas.microsoft.com/office/drawing/2014/main" id="{67701CA5-D213-478D-A991-60F5A1CEEC24}"/>
              </a:ext>
            </a:extLst>
          </p:cNvPr>
          <p:cNvSpPr>
            <a:spLocks noGrp="1"/>
          </p:cNvSpPr>
          <p:nvPr>
            <p:ph type="subTitle" idx="1"/>
          </p:nvPr>
        </p:nvSpPr>
        <p:spPr>
          <a:xfrm>
            <a:off x="6096000" y="4682478"/>
            <a:ext cx="5014823" cy="1451622"/>
          </a:xfrm>
          <a:noFill/>
        </p:spPr>
        <p:txBody>
          <a:bodyPr/>
          <a:lstStyle/>
          <a:p>
            <a:endParaRPr lang="en-US" dirty="0"/>
          </a:p>
        </p:txBody>
      </p:sp>
      <p:pic>
        <p:nvPicPr>
          <p:cNvPr id="1026" name="Picture 2" descr="Play School | Primary School | Building Early Foundation">
            <a:extLst>
              <a:ext uri="{FF2B5EF4-FFF2-40B4-BE49-F238E27FC236}">
                <a16:creationId xmlns:a16="http://schemas.microsoft.com/office/drawing/2014/main" id="{2E7E83FF-25E7-2F09-D484-84E781815826}"/>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7471" r="26608" b="1"/>
          <a:stretch/>
        </p:blipFill>
        <p:spPr bwMode="auto">
          <a:xfrm>
            <a:off x="901482" y="1147301"/>
            <a:ext cx="4478193" cy="4478193"/>
          </a:xfrm>
          <a:prstGeom prst="rect">
            <a:avLst/>
          </a:prstGeom>
          <a:solidFill>
            <a:srgbClr val="FFFFFF"/>
          </a:solidFill>
        </p:spPr>
      </p:pic>
      <p:sp>
        <p:nvSpPr>
          <p:cNvPr id="1033" name="Date Placeholder 16">
            <a:extLst>
              <a:ext uri="{FF2B5EF4-FFF2-40B4-BE49-F238E27FC236}">
                <a16:creationId xmlns:a16="http://schemas.microsoft.com/office/drawing/2014/main" id="{5415DD9B-C68C-48BE-82DE-87C2475AAC67}"/>
              </a:ext>
            </a:extLst>
          </p:cNvPr>
          <p:cNvSpPr>
            <a:spLocks noGrp="1"/>
          </p:cNvSpPr>
          <p:nvPr>
            <p:ph type="dt" sz="half" idx="10"/>
          </p:nvPr>
        </p:nvSpPr>
        <p:spPr>
          <a:xfrm>
            <a:off x="795014" y="6342042"/>
            <a:ext cx="2743200" cy="365125"/>
          </a:xfrm>
        </p:spPr>
        <p:txBody>
          <a:bodyPr/>
          <a:lstStyle/>
          <a:p>
            <a:pPr>
              <a:spcAft>
                <a:spcPts val="600"/>
              </a:spcAft>
            </a:pPr>
            <a:fld id="{BB2B2297-28CF-4106-83E5-D4475D358078}" type="datetime1">
              <a:rPr lang="en-US" smtClean="0"/>
              <a:pPr>
                <a:spcAft>
                  <a:spcPts val="600"/>
                </a:spcAft>
              </a:pPr>
              <a:t>3/26/2024</a:t>
            </a:fld>
            <a:endParaRPr lang="en-US"/>
          </a:p>
        </p:txBody>
      </p:sp>
      <p:sp>
        <p:nvSpPr>
          <p:cNvPr id="1035" name="Footer Placeholder 17">
            <a:extLst>
              <a:ext uri="{FF2B5EF4-FFF2-40B4-BE49-F238E27FC236}">
                <a16:creationId xmlns:a16="http://schemas.microsoft.com/office/drawing/2014/main" id="{9BB9DCC9-F8BA-41D0-811B-8D254499F643}"/>
              </a:ext>
            </a:extLst>
          </p:cNvPr>
          <p:cNvSpPr>
            <a:spLocks noGrp="1"/>
          </p:cNvSpPr>
          <p:nvPr>
            <p:ph type="ftr" sz="quarter" idx="11"/>
          </p:nvPr>
        </p:nvSpPr>
        <p:spPr>
          <a:xfrm>
            <a:off x="7696200" y="6342042"/>
            <a:ext cx="3470128" cy="365125"/>
          </a:xfrm>
        </p:spPr>
        <p:txBody>
          <a:bodyPr/>
          <a:lstStyle/>
          <a:p>
            <a:pPr>
              <a:spcAft>
                <a:spcPts val="600"/>
              </a:spcAft>
            </a:pPr>
            <a:r>
              <a:rPr lang="en-US"/>
              <a:t>Sample Footer Text</a:t>
            </a:r>
          </a:p>
        </p:txBody>
      </p:sp>
      <p:sp>
        <p:nvSpPr>
          <p:cNvPr id="1037" name="Slide Number Placeholder 5">
            <a:extLst>
              <a:ext uri="{FF2B5EF4-FFF2-40B4-BE49-F238E27FC236}">
                <a16:creationId xmlns:a16="http://schemas.microsoft.com/office/drawing/2014/main" id="{5AECE3F6-DF59-45FF-9C05-00849569DF08}"/>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pPr>
                <a:spcAft>
                  <a:spcPts val="600"/>
                </a:spcAft>
              </a:pPr>
              <a:t>4</a:t>
            </a:fld>
            <a:endParaRPr lang="en-US"/>
          </a:p>
        </p:txBody>
      </p:sp>
    </p:spTree>
    <p:extLst>
      <p:ext uri="{BB962C8B-B14F-4D97-AF65-F5344CB8AC3E}">
        <p14:creationId xmlns:p14="http://schemas.microsoft.com/office/powerpoint/2010/main" val="24671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B170-370B-6A2F-55ED-25B1316A0F70}"/>
              </a:ext>
            </a:extLst>
          </p:cNvPr>
          <p:cNvSpPr>
            <a:spLocks noGrp="1"/>
          </p:cNvSpPr>
          <p:nvPr>
            <p:ph type="title"/>
          </p:nvPr>
        </p:nvSpPr>
        <p:spPr>
          <a:xfrm>
            <a:off x="805542" y="365124"/>
            <a:ext cx="10278577" cy="1325563"/>
          </a:xfrm>
        </p:spPr>
        <p:txBody>
          <a:bodyPr>
            <a:normAutofit/>
          </a:bodyPr>
          <a:lstStyle/>
          <a:p>
            <a:r>
              <a:rPr lang="en-US"/>
              <a:t>Nutrition </a:t>
            </a:r>
            <a:endParaRPr lang="en-CA" dirty="0"/>
          </a:p>
        </p:txBody>
      </p:sp>
      <p:pic>
        <p:nvPicPr>
          <p:cNvPr id="4" name="Picture 3">
            <a:extLst>
              <a:ext uri="{FF2B5EF4-FFF2-40B4-BE49-F238E27FC236}">
                <a16:creationId xmlns:a16="http://schemas.microsoft.com/office/drawing/2014/main" id="{E3A60081-885B-CF5A-6136-4D49FA0102F2}"/>
              </a:ext>
            </a:extLst>
          </p:cNvPr>
          <p:cNvPicPr>
            <a:picLocks noChangeAspect="1"/>
          </p:cNvPicPr>
          <p:nvPr/>
        </p:nvPicPr>
        <p:blipFill rotWithShape="1">
          <a:blip r:embed="rId2"/>
          <a:srcRect l="16020" r="20283" b="-2"/>
          <a:stretch/>
        </p:blipFill>
        <p:spPr>
          <a:xfrm>
            <a:off x="891972" y="2391373"/>
            <a:ext cx="4384276" cy="3619165"/>
          </a:xfrm>
          <a:prstGeom prst="rect">
            <a:avLst/>
          </a:prstGeom>
          <a:noFill/>
        </p:spPr>
      </p:pic>
      <p:sp>
        <p:nvSpPr>
          <p:cNvPr id="3" name="Content Placeholder 2">
            <a:extLst>
              <a:ext uri="{FF2B5EF4-FFF2-40B4-BE49-F238E27FC236}">
                <a16:creationId xmlns:a16="http://schemas.microsoft.com/office/drawing/2014/main" id="{9A0DCE3E-3BAB-722B-BB0A-62AE2F5B521E}"/>
              </a:ext>
            </a:extLst>
          </p:cNvPr>
          <p:cNvSpPr>
            <a:spLocks noGrp="1"/>
          </p:cNvSpPr>
          <p:nvPr>
            <p:ph idx="1"/>
          </p:nvPr>
        </p:nvSpPr>
        <p:spPr>
          <a:xfrm>
            <a:off x="6096000" y="2186609"/>
            <a:ext cx="4988119" cy="3923742"/>
          </a:xfrm>
        </p:spPr>
        <p:txBody>
          <a:bodyPr>
            <a:normAutofit/>
          </a:bodyPr>
          <a:lstStyle/>
          <a:p>
            <a:r>
              <a:rPr lang="en-US" dirty="0"/>
              <a:t>Incorporating a balanced diet with a variety of whole foods, including fruits, vegetables, lean proteins, whole grains, healthy fats, and adequate hydration can provide the nutrients and energy your body and brain need to better manage stress and anxiety.</a:t>
            </a:r>
          </a:p>
          <a:p>
            <a:endParaRPr lang="en-CA" dirty="0"/>
          </a:p>
        </p:txBody>
      </p:sp>
      <p:sp>
        <p:nvSpPr>
          <p:cNvPr id="15" name="Date Placeholder 3">
            <a:extLst>
              <a:ext uri="{FF2B5EF4-FFF2-40B4-BE49-F238E27FC236}">
                <a16:creationId xmlns:a16="http://schemas.microsoft.com/office/drawing/2014/main" id="{442FCCAC-F479-4C3B-9AF8-4F80CBC12C4B}"/>
              </a:ext>
            </a:extLst>
          </p:cNvPr>
          <p:cNvSpPr>
            <a:spLocks noGrp="1"/>
          </p:cNvSpPr>
          <p:nvPr>
            <p:ph type="dt" sz="half" idx="10"/>
          </p:nvPr>
        </p:nvSpPr>
        <p:spPr>
          <a:xfrm>
            <a:off x="795014" y="6342042"/>
            <a:ext cx="2743200" cy="365125"/>
          </a:xfrm>
        </p:spPr>
        <p:txBody>
          <a:bodyPr/>
          <a:lstStyle/>
          <a:p>
            <a:pPr>
              <a:spcAft>
                <a:spcPts val="600"/>
              </a:spcAft>
            </a:pPr>
            <a:endParaRPr lang="en-US" dirty="0">
              <a:solidFill>
                <a:srgbClr val="000000"/>
              </a:solidFill>
            </a:endParaRPr>
          </a:p>
        </p:txBody>
      </p:sp>
      <p:sp>
        <p:nvSpPr>
          <p:cNvPr id="16" name="Footer Placeholder 4">
            <a:extLst>
              <a:ext uri="{FF2B5EF4-FFF2-40B4-BE49-F238E27FC236}">
                <a16:creationId xmlns:a16="http://schemas.microsoft.com/office/drawing/2014/main" id="{0427418D-D0A4-4210-8534-DDA111D18066}"/>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17" name="Slide Number Placeholder 5">
            <a:extLst>
              <a:ext uri="{FF2B5EF4-FFF2-40B4-BE49-F238E27FC236}">
                <a16:creationId xmlns:a16="http://schemas.microsoft.com/office/drawing/2014/main" id="{AC886AA8-2271-4049-978B-6911BFE36F37}"/>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spTree>
    <p:extLst>
      <p:ext uri="{BB962C8B-B14F-4D97-AF65-F5344CB8AC3E}">
        <p14:creationId xmlns:p14="http://schemas.microsoft.com/office/powerpoint/2010/main" val="191030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8679-7949-52BB-DB0B-9C65E2A834C5}"/>
              </a:ext>
            </a:extLst>
          </p:cNvPr>
          <p:cNvSpPr>
            <a:spLocks noGrp="1"/>
          </p:cNvSpPr>
          <p:nvPr>
            <p:ph type="title"/>
          </p:nvPr>
        </p:nvSpPr>
        <p:spPr>
          <a:xfrm>
            <a:off x="800101" y="707098"/>
            <a:ext cx="5295900" cy="1459159"/>
          </a:xfrm>
        </p:spPr>
        <p:txBody>
          <a:bodyPr anchor="b">
            <a:normAutofit/>
          </a:bodyPr>
          <a:lstStyle/>
          <a:p>
            <a:r>
              <a:rPr lang="en-US" dirty="0"/>
              <a:t>sleep</a:t>
            </a:r>
            <a:endParaRPr lang="en-CA" dirty="0"/>
          </a:p>
        </p:txBody>
      </p:sp>
      <p:sp>
        <p:nvSpPr>
          <p:cNvPr id="3" name="Content Placeholder 2">
            <a:extLst>
              <a:ext uri="{FF2B5EF4-FFF2-40B4-BE49-F238E27FC236}">
                <a16:creationId xmlns:a16="http://schemas.microsoft.com/office/drawing/2014/main" id="{41F78BE8-DA8B-0BA4-78D4-28B0BD6A5BDD}"/>
              </a:ext>
            </a:extLst>
          </p:cNvPr>
          <p:cNvSpPr>
            <a:spLocks noGrp="1"/>
          </p:cNvSpPr>
          <p:nvPr>
            <p:ph idx="1"/>
          </p:nvPr>
        </p:nvSpPr>
        <p:spPr>
          <a:xfrm>
            <a:off x="800101" y="2400021"/>
            <a:ext cx="4979598" cy="3750881"/>
          </a:xfrm>
        </p:spPr>
        <p:txBody>
          <a:bodyPr>
            <a:normAutofit/>
          </a:bodyPr>
          <a:lstStyle/>
          <a:p>
            <a:pPr>
              <a:lnSpc>
                <a:spcPct val="120000"/>
              </a:lnSpc>
            </a:pPr>
            <a:r>
              <a:rPr lang="en-US" dirty="0"/>
              <a:t>Sleep is a foundational component of mental well-being. It supports emotional regulation, stress hormone balance, cognitive function, and physical relaxation, all of which contribute to the reduction of stress and anxiety in your daily life. Prioritizing good sleep habits can be an effective strategy for managing stress and anxiety.</a:t>
            </a:r>
            <a:endParaRPr lang="en-US"/>
          </a:p>
          <a:p>
            <a:pPr>
              <a:lnSpc>
                <a:spcPct val="120000"/>
              </a:lnSpc>
            </a:pPr>
            <a:endParaRPr lang="en-CA"/>
          </a:p>
        </p:txBody>
      </p:sp>
      <p:pic>
        <p:nvPicPr>
          <p:cNvPr id="5122" name="Picture 2" descr="How a Better Bedtime Routine Could Improve Your Athletic Performance">
            <a:extLst>
              <a:ext uri="{FF2B5EF4-FFF2-40B4-BE49-F238E27FC236}">
                <a16:creationId xmlns:a16="http://schemas.microsoft.com/office/drawing/2014/main" id="{5A592E0E-8C8A-58C2-8488-25A655D0E7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 r="24668" b="3"/>
          <a:stretch/>
        </p:blipFill>
        <p:spPr bwMode="auto">
          <a:xfrm>
            <a:off x="6868453" y="926416"/>
            <a:ext cx="4712383" cy="4712383"/>
          </a:xfrm>
          <a:custGeom>
            <a:avLst/>
            <a:gdLst/>
            <a:ahLst/>
            <a:cxnLst/>
            <a:rect l="l" t="t" r="r" b="b"/>
            <a:pathLst>
              <a:path w="4487466" h="4487466">
                <a:moveTo>
                  <a:pt x="2243733" y="0"/>
                </a:moveTo>
                <a:cubicBezTo>
                  <a:pt x="3482913" y="0"/>
                  <a:pt x="4487466" y="1004553"/>
                  <a:pt x="4487466" y="2243733"/>
                </a:cubicBezTo>
                <a:cubicBezTo>
                  <a:pt x="4487466" y="3482913"/>
                  <a:pt x="3482913" y="4487466"/>
                  <a:pt x="2243733" y="4487466"/>
                </a:cubicBezTo>
                <a:cubicBezTo>
                  <a:pt x="1004553" y="4487466"/>
                  <a:pt x="0" y="3482913"/>
                  <a:pt x="0" y="2243733"/>
                </a:cubicBezTo>
                <a:cubicBezTo>
                  <a:pt x="0" y="1004553"/>
                  <a:pt x="1004553" y="0"/>
                  <a:pt x="2243733" y="0"/>
                </a:cubicBezTo>
                <a:close/>
              </a:path>
            </a:pathLst>
          </a:custGeom>
          <a:solidFill>
            <a:srgbClr val="FFFFFF"/>
          </a:solidFill>
        </p:spPr>
      </p:pic>
      <p:sp>
        <p:nvSpPr>
          <p:cNvPr id="5127" name="Date Placeholder 5">
            <a:extLst>
              <a:ext uri="{FF2B5EF4-FFF2-40B4-BE49-F238E27FC236}">
                <a16:creationId xmlns:a16="http://schemas.microsoft.com/office/drawing/2014/main" id="{57B2EEB6-4F63-4AEE-95F7-7F3E5D3F9DD6}"/>
              </a:ext>
            </a:extLst>
          </p:cNvPr>
          <p:cNvSpPr>
            <a:spLocks noGrp="1"/>
          </p:cNvSpPr>
          <p:nvPr>
            <p:ph type="dt" sz="half" idx="10"/>
          </p:nvPr>
        </p:nvSpPr>
        <p:spPr>
          <a:xfrm>
            <a:off x="795014" y="6342042"/>
            <a:ext cx="2743200" cy="365125"/>
          </a:xfrm>
        </p:spPr>
        <p:txBody>
          <a:bodyPr/>
          <a:lstStyle/>
          <a:p>
            <a:pPr>
              <a:spcAft>
                <a:spcPts val="600"/>
              </a:spcAft>
            </a:pPr>
            <a:endParaRPr lang="en-US" dirty="0"/>
          </a:p>
        </p:txBody>
      </p:sp>
      <p:sp>
        <p:nvSpPr>
          <p:cNvPr id="5129" name="Footer Placeholder 6">
            <a:extLst>
              <a:ext uri="{FF2B5EF4-FFF2-40B4-BE49-F238E27FC236}">
                <a16:creationId xmlns:a16="http://schemas.microsoft.com/office/drawing/2014/main" id="{CAF56193-94D5-4115-99E9-26FC9B99422D}"/>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5131" name="Slide Number Placeholder 10">
            <a:extLst>
              <a:ext uri="{FF2B5EF4-FFF2-40B4-BE49-F238E27FC236}">
                <a16:creationId xmlns:a16="http://schemas.microsoft.com/office/drawing/2014/main" id="{12CC26FF-90DA-4C94-8AEA-1277CE8637A3}"/>
              </a:ext>
            </a:extLst>
          </p:cNvPr>
          <p:cNvSpPr>
            <a:spLocks noGrp="1"/>
          </p:cNvSpPr>
          <p:nvPr>
            <p:ph type="sldNum" sz="quarter" idx="12"/>
          </p:nvPr>
        </p:nvSpPr>
        <p:spPr>
          <a:xfrm>
            <a:off x="11166329" y="6342042"/>
            <a:ext cx="526228" cy="365125"/>
          </a:xfrm>
        </p:spPr>
        <p:txBody>
          <a:bodyPr/>
          <a:lstStyle/>
          <a:p>
            <a:pPr>
              <a:spcAft>
                <a:spcPts val="600"/>
              </a:spcAft>
            </a:pPr>
            <a:endParaRPr lang="en-US" dirty="0">
              <a:solidFill>
                <a:srgbClr val="000000"/>
              </a:solidFill>
            </a:endParaRPr>
          </a:p>
        </p:txBody>
      </p:sp>
    </p:spTree>
    <p:extLst>
      <p:ext uri="{BB962C8B-B14F-4D97-AF65-F5344CB8AC3E}">
        <p14:creationId xmlns:p14="http://schemas.microsoft.com/office/powerpoint/2010/main" val="273384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5790-02CB-CFEE-D29F-0C51526F0B6D}"/>
              </a:ext>
            </a:extLst>
          </p:cNvPr>
          <p:cNvSpPr>
            <a:spLocks noGrp="1"/>
          </p:cNvSpPr>
          <p:nvPr>
            <p:ph type="title"/>
          </p:nvPr>
        </p:nvSpPr>
        <p:spPr/>
        <p:txBody>
          <a:bodyPr/>
          <a:lstStyle/>
          <a:p>
            <a:r>
              <a:rPr lang="en-US" dirty="0"/>
              <a:t>Guidelines for sleep</a:t>
            </a:r>
            <a:endParaRPr lang="en-CA" dirty="0"/>
          </a:p>
        </p:txBody>
      </p:sp>
      <p:sp>
        <p:nvSpPr>
          <p:cNvPr id="3" name="Content Placeholder 2">
            <a:extLst>
              <a:ext uri="{FF2B5EF4-FFF2-40B4-BE49-F238E27FC236}">
                <a16:creationId xmlns:a16="http://schemas.microsoft.com/office/drawing/2014/main" id="{A77E63FD-BF7A-29B5-560E-67C35A98DD27}"/>
              </a:ext>
            </a:extLst>
          </p:cNvPr>
          <p:cNvSpPr>
            <a:spLocks noGrp="1"/>
          </p:cNvSpPr>
          <p:nvPr>
            <p:ph idx="1"/>
          </p:nvPr>
        </p:nvSpPr>
        <p:spPr/>
        <p:txBody>
          <a:bodyPr/>
          <a:lstStyle/>
          <a:p>
            <a:endParaRPr lang="en-CA" dirty="0"/>
          </a:p>
        </p:txBody>
      </p:sp>
      <p:sp>
        <p:nvSpPr>
          <p:cNvPr id="4" name="Text Placeholder 3">
            <a:extLst>
              <a:ext uri="{FF2B5EF4-FFF2-40B4-BE49-F238E27FC236}">
                <a16:creationId xmlns:a16="http://schemas.microsoft.com/office/drawing/2014/main" id="{D964F686-7010-4036-CDFD-66784ECB9250}"/>
              </a:ext>
            </a:extLst>
          </p:cNvPr>
          <p:cNvSpPr>
            <a:spLocks noGrp="1"/>
          </p:cNvSpPr>
          <p:nvPr>
            <p:ph type="body" sz="half" idx="2"/>
          </p:nvPr>
        </p:nvSpPr>
        <p:spPr/>
        <p:txBody>
          <a:bodyPr>
            <a:normAutofit fontScale="92500" lnSpcReduction="10000"/>
          </a:bodyPr>
          <a:lstStyle/>
          <a:p>
            <a:r>
              <a:rPr lang="en-US" dirty="0"/>
              <a:t>-high quality and high quantity</a:t>
            </a:r>
          </a:p>
          <a:p>
            <a:r>
              <a:rPr lang="en-US" dirty="0"/>
              <a:t>-8 hours per night</a:t>
            </a:r>
          </a:p>
          <a:p>
            <a:r>
              <a:rPr lang="en-US" dirty="0"/>
              <a:t>-cool</a:t>
            </a:r>
          </a:p>
          <a:p>
            <a:r>
              <a:rPr lang="en-US" dirty="0"/>
              <a:t>-dark room</a:t>
            </a:r>
          </a:p>
          <a:p>
            <a:r>
              <a:rPr lang="en-US" dirty="0"/>
              <a:t>-quiet</a:t>
            </a:r>
          </a:p>
          <a:p>
            <a:r>
              <a:rPr lang="en-US" dirty="0"/>
              <a:t>-no use of personal devices </a:t>
            </a:r>
          </a:p>
          <a:p>
            <a:r>
              <a:rPr lang="en-US" dirty="0"/>
              <a:t>-naps: 12 hours from mid point of nocturnal sleep cycle</a:t>
            </a:r>
          </a:p>
          <a:p>
            <a:endParaRPr lang="en-US" dirty="0"/>
          </a:p>
          <a:p>
            <a:endParaRPr lang="en-CA" dirty="0"/>
          </a:p>
        </p:txBody>
      </p:sp>
      <p:pic>
        <p:nvPicPr>
          <p:cNvPr id="5" name="Picture Placeholder 4">
            <a:extLst>
              <a:ext uri="{FF2B5EF4-FFF2-40B4-BE49-F238E27FC236}">
                <a16:creationId xmlns:a16="http://schemas.microsoft.com/office/drawing/2014/main" id="{A41AECEB-8988-AD19-9D71-29A0CE8D9C37}"/>
              </a:ext>
            </a:extLst>
          </p:cNvPr>
          <p:cNvPicPr>
            <a:picLocks noChangeAspect="1"/>
          </p:cNvPicPr>
          <p:nvPr/>
        </p:nvPicPr>
        <p:blipFill rotWithShape="1">
          <a:blip r:embed="rId2"/>
          <a:srcRect l="12454" r="33596" b="1"/>
          <a:stretch/>
        </p:blipFill>
        <p:spPr>
          <a:xfrm>
            <a:off x="5309826" y="987425"/>
            <a:ext cx="6042385" cy="4883150"/>
          </a:xfrm>
          <a:prstGeom prst="rect">
            <a:avLst/>
          </a:prstGeom>
          <a:noFill/>
        </p:spPr>
      </p:pic>
    </p:spTree>
    <p:extLst>
      <p:ext uri="{BB962C8B-B14F-4D97-AF65-F5344CB8AC3E}">
        <p14:creationId xmlns:p14="http://schemas.microsoft.com/office/powerpoint/2010/main" val="821936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1597-35A0-F3EB-CF07-99CF79264146}"/>
              </a:ext>
            </a:extLst>
          </p:cNvPr>
          <p:cNvSpPr>
            <a:spLocks noGrp="1"/>
          </p:cNvSpPr>
          <p:nvPr>
            <p:ph type="title"/>
          </p:nvPr>
        </p:nvSpPr>
        <p:spPr>
          <a:xfrm>
            <a:off x="800101" y="707098"/>
            <a:ext cx="5295900" cy="1459159"/>
          </a:xfrm>
        </p:spPr>
        <p:txBody>
          <a:bodyPr anchor="b">
            <a:normAutofit/>
          </a:bodyPr>
          <a:lstStyle/>
          <a:p>
            <a:pPr>
              <a:lnSpc>
                <a:spcPct val="110000"/>
              </a:lnSpc>
            </a:pPr>
            <a:r>
              <a:rPr lang="en-US" sz="2700"/>
              <a:t>Steps to emotional control</a:t>
            </a:r>
            <a:endParaRPr lang="en-CA" sz="2700"/>
          </a:p>
        </p:txBody>
      </p:sp>
      <p:sp>
        <p:nvSpPr>
          <p:cNvPr id="4" name="Text Placeholder 3">
            <a:extLst>
              <a:ext uri="{FF2B5EF4-FFF2-40B4-BE49-F238E27FC236}">
                <a16:creationId xmlns:a16="http://schemas.microsoft.com/office/drawing/2014/main" id="{A169A94A-27BD-B0CD-7CD2-2055CED79826}"/>
              </a:ext>
            </a:extLst>
          </p:cNvPr>
          <p:cNvSpPr>
            <a:spLocks noGrp="1"/>
          </p:cNvSpPr>
          <p:nvPr>
            <p:ph idx="1"/>
          </p:nvPr>
        </p:nvSpPr>
        <p:spPr>
          <a:xfrm>
            <a:off x="800101" y="2400021"/>
            <a:ext cx="4979598" cy="3750881"/>
          </a:xfrm>
        </p:spPr>
        <p:txBody>
          <a:bodyPr>
            <a:normAutofit/>
          </a:bodyPr>
          <a:lstStyle/>
          <a:p>
            <a:r>
              <a:rPr lang="en-US" dirty="0"/>
              <a:t>SELF AWARENESS</a:t>
            </a:r>
          </a:p>
          <a:p>
            <a:r>
              <a:rPr lang="en-US" dirty="0"/>
              <a:t>SELF REGULATION</a:t>
            </a:r>
          </a:p>
          <a:p>
            <a:r>
              <a:rPr lang="en-US" dirty="0"/>
              <a:t>ROUTINES</a:t>
            </a:r>
          </a:p>
          <a:p>
            <a:r>
              <a:rPr lang="en-US" dirty="0"/>
              <a:t>SUPPORT</a:t>
            </a:r>
            <a:endParaRPr lang="en-CA" dirty="0"/>
          </a:p>
        </p:txBody>
      </p:sp>
      <p:pic>
        <p:nvPicPr>
          <p:cNvPr id="5" name="Content Placeholder 4">
            <a:extLst>
              <a:ext uri="{FF2B5EF4-FFF2-40B4-BE49-F238E27FC236}">
                <a16:creationId xmlns:a16="http://schemas.microsoft.com/office/drawing/2014/main" id="{0BE58474-F961-2318-060E-966254102F77}"/>
              </a:ext>
            </a:extLst>
          </p:cNvPr>
          <p:cNvPicPr>
            <a:picLocks noGrp="1" noChangeAspect="1"/>
          </p:cNvPicPr>
          <p:nvPr>
            <p:ph idx="1"/>
          </p:nvPr>
        </p:nvPicPr>
        <p:blipFill rotWithShape="1">
          <a:blip r:embed="rId2"/>
          <a:srcRect l="41262" r="5489" b="1"/>
          <a:stretch/>
        </p:blipFill>
        <p:spPr>
          <a:xfrm>
            <a:off x="6868453" y="926416"/>
            <a:ext cx="4712383" cy="4712383"/>
          </a:xfrm>
          <a:prstGeom prst="rect">
            <a:avLst/>
          </a:prstGeom>
          <a:noFill/>
        </p:spPr>
      </p:pic>
      <p:sp>
        <p:nvSpPr>
          <p:cNvPr id="16" name="Date Placeholder 5">
            <a:extLst>
              <a:ext uri="{FF2B5EF4-FFF2-40B4-BE49-F238E27FC236}">
                <a16:creationId xmlns:a16="http://schemas.microsoft.com/office/drawing/2014/main" id="{57B2EEB6-4F63-4AEE-95F7-7F3E5D3F9DD6}"/>
              </a:ext>
            </a:extLst>
          </p:cNvPr>
          <p:cNvSpPr>
            <a:spLocks noGrp="1"/>
          </p:cNvSpPr>
          <p:nvPr>
            <p:ph type="dt" sz="half" idx="10"/>
          </p:nvPr>
        </p:nvSpPr>
        <p:spPr>
          <a:xfrm>
            <a:off x="795014" y="6342042"/>
            <a:ext cx="2743200" cy="365125"/>
          </a:xfrm>
        </p:spPr>
        <p:txBody>
          <a:bodyPr/>
          <a:lstStyle/>
          <a:p>
            <a:pPr>
              <a:spcAft>
                <a:spcPts val="600"/>
              </a:spcAft>
            </a:pPr>
            <a:endParaRPr lang="en-US" dirty="0"/>
          </a:p>
        </p:txBody>
      </p:sp>
      <p:sp>
        <p:nvSpPr>
          <p:cNvPr id="17" name="Footer Placeholder 6">
            <a:extLst>
              <a:ext uri="{FF2B5EF4-FFF2-40B4-BE49-F238E27FC236}">
                <a16:creationId xmlns:a16="http://schemas.microsoft.com/office/drawing/2014/main" id="{CAF56193-94D5-4115-99E9-26FC9B99422D}"/>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18" name="Slide Number Placeholder 10">
            <a:extLst>
              <a:ext uri="{FF2B5EF4-FFF2-40B4-BE49-F238E27FC236}">
                <a16:creationId xmlns:a16="http://schemas.microsoft.com/office/drawing/2014/main" id="{12CC26FF-90DA-4C94-8AEA-1277CE8637A3}"/>
              </a:ext>
            </a:extLst>
          </p:cNvPr>
          <p:cNvSpPr>
            <a:spLocks noGrp="1"/>
          </p:cNvSpPr>
          <p:nvPr>
            <p:ph type="sldNum" sz="quarter" idx="12"/>
          </p:nvPr>
        </p:nvSpPr>
        <p:spPr>
          <a:xfrm>
            <a:off x="11166329" y="6342042"/>
            <a:ext cx="526228" cy="365125"/>
          </a:xfrm>
        </p:spPr>
        <p:txBody>
          <a:bodyPr/>
          <a:lstStyle/>
          <a:p>
            <a:pPr>
              <a:spcAft>
                <a:spcPts val="600"/>
              </a:spcAft>
            </a:pPr>
            <a:endParaRPr lang="en-US" dirty="0">
              <a:solidFill>
                <a:srgbClr val="000000"/>
              </a:solidFill>
            </a:endParaRPr>
          </a:p>
        </p:txBody>
      </p:sp>
    </p:spTree>
    <p:extLst>
      <p:ext uri="{BB962C8B-B14F-4D97-AF65-F5344CB8AC3E}">
        <p14:creationId xmlns:p14="http://schemas.microsoft.com/office/powerpoint/2010/main" val="223991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A243-036E-FE10-D7EA-FE40BCF401F0}"/>
              </a:ext>
            </a:extLst>
          </p:cNvPr>
          <p:cNvSpPr>
            <a:spLocks noGrp="1"/>
          </p:cNvSpPr>
          <p:nvPr>
            <p:ph type="title"/>
          </p:nvPr>
        </p:nvSpPr>
        <p:spPr>
          <a:xfrm>
            <a:off x="6608905" y="381454"/>
            <a:ext cx="4782996" cy="1784106"/>
          </a:xfrm>
        </p:spPr>
        <p:txBody>
          <a:bodyPr>
            <a:normAutofit/>
          </a:bodyPr>
          <a:lstStyle/>
          <a:p>
            <a:pPr algn="r"/>
            <a:r>
              <a:rPr lang="en-US" dirty="0"/>
              <a:t>Self awareness </a:t>
            </a:r>
            <a:endParaRPr lang="en-CA"/>
          </a:p>
        </p:txBody>
      </p:sp>
      <p:pic>
        <p:nvPicPr>
          <p:cNvPr id="3074" name="Picture 2" descr="Self awareness">
            <a:extLst>
              <a:ext uri="{FF2B5EF4-FFF2-40B4-BE49-F238E27FC236}">
                <a16:creationId xmlns:a16="http://schemas.microsoft.com/office/drawing/2014/main" id="{07A434B3-D87F-9C00-91DC-53B7E5403A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1" r="21538" b="-1"/>
          <a:stretch/>
        </p:blipFill>
        <p:spPr bwMode="auto">
          <a:xfrm>
            <a:off x="1225539" y="749478"/>
            <a:ext cx="4625350" cy="4625350"/>
          </a:xfrm>
          <a:custGeom>
            <a:avLst/>
            <a:gdLst/>
            <a:ahLst/>
            <a:cxnLst/>
            <a:rect l="l" t="t" r="r" b="b"/>
            <a:pathLst>
              <a:path w="4625350" h="4625350">
                <a:moveTo>
                  <a:pt x="2312675" y="0"/>
                </a:moveTo>
                <a:cubicBezTo>
                  <a:pt x="3589930" y="0"/>
                  <a:pt x="4625350" y="1035420"/>
                  <a:pt x="4625350" y="2312675"/>
                </a:cubicBezTo>
                <a:cubicBezTo>
                  <a:pt x="4625350" y="3589930"/>
                  <a:pt x="3589930" y="4625350"/>
                  <a:pt x="2312675" y="4625350"/>
                </a:cubicBezTo>
                <a:cubicBezTo>
                  <a:pt x="1035420" y="4625350"/>
                  <a:pt x="0" y="3589930"/>
                  <a:pt x="0" y="2312675"/>
                </a:cubicBezTo>
                <a:cubicBezTo>
                  <a:pt x="0" y="1035420"/>
                  <a:pt x="1035420" y="0"/>
                  <a:pt x="2312675" y="0"/>
                </a:cubicBezTo>
                <a:close/>
              </a:path>
            </a:pathLst>
          </a:custGeom>
          <a:solidFill>
            <a:srgbClr val="FFFFFF"/>
          </a:solidFill>
          <a:effectLst>
            <a:outerShdw dist="165100" dir="8100000" algn="tr" rotWithShape="0">
              <a:schemeClr val="tx1"/>
            </a:outerShdw>
          </a:effectLst>
        </p:spPr>
      </p:pic>
      <p:sp>
        <p:nvSpPr>
          <p:cNvPr id="3" name="Content Placeholder 2">
            <a:extLst>
              <a:ext uri="{FF2B5EF4-FFF2-40B4-BE49-F238E27FC236}">
                <a16:creationId xmlns:a16="http://schemas.microsoft.com/office/drawing/2014/main" id="{6DB832F5-75A7-34AD-F3A9-CC07F28B36DB}"/>
              </a:ext>
            </a:extLst>
          </p:cNvPr>
          <p:cNvSpPr>
            <a:spLocks noGrp="1"/>
          </p:cNvSpPr>
          <p:nvPr>
            <p:ph idx="1"/>
          </p:nvPr>
        </p:nvSpPr>
        <p:spPr>
          <a:xfrm>
            <a:off x="6740203" y="2400300"/>
            <a:ext cx="4494053" cy="3733800"/>
          </a:xfrm>
        </p:spPr>
        <p:txBody>
          <a:bodyPr>
            <a:normAutofit/>
          </a:bodyPr>
          <a:lstStyle/>
          <a:p>
            <a:pPr>
              <a:lnSpc>
                <a:spcPct val="120000"/>
              </a:lnSpc>
            </a:pPr>
            <a:r>
              <a:rPr lang="en-US" sz="1700"/>
              <a:t>The first step is for athletes to become aware of their emotions. They should recognize how they feel in different situations, both in training and competition. This involves identifying triggers for certain emotions, such as anxiety, anger, or frustration. Self-awareness helps athletes understand their emotional responses and lays the foundation for managing them effectively.</a:t>
            </a:r>
          </a:p>
          <a:p>
            <a:pPr>
              <a:lnSpc>
                <a:spcPct val="120000"/>
              </a:lnSpc>
            </a:pPr>
            <a:endParaRPr lang="en-CA" sz="1700"/>
          </a:p>
        </p:txBody>
      </p:sp>
      <p:sp>
        <p:nvSpPr>
          <p:cNvPr id="3079" name="Date Placeholder 5">
            <a:extLst>
              <a:ext uri="{FF2B5EF4-FFF2-40B4-BE49-F238E27FC236}">
                <a16:creationId xmlns:a16="http://schemas.microsoft.com/office/drawing/2014/main" id="{DB25F3CA-ED6C-43F4-8781-642CC385E5AB}"/>
              </a:ext>
            </a:extLst>
          </p:cNvPr>
          <p:cNvSpPr>
            <a:spLocks noGrp="1"/>
          </p:cNvSpPr>
          <p:nvPr>
            <p:ph type="dt" sz="half" idx="10"/>
          </p:nvPr>
        </p:nvSpPr>
        <p:spPr>
          <a:xfrm>
            <a:off x="795014" y="6342042"/>
            <a:ext cx="2743200" cy="365125"/>
          </a:xfrm>
        </p:spPr>
        <p:txBody>
          <a:bodyPr/>
          <a:lstStyle/>
          <a:p>
            <a:pPr>
              <a:spcAft>
                <a:spcPts val="600"/>
              </a:spcAft>
            </a:pPr>
            <a:endParaRPr lang="en-US" dirty="0"/>
          </a:p>
        </p:txBody>
      </p:sp>
      <p:sp>
        <p:nvSpPr>
          <p:cNvPr id="3081" name="Footer Placeholder 6">
            <a:extLst>
              <a:ext uri="{FF2B5EF4-FFF2-40B4-BE49-F238E27FC236}">
                <a16:creationId xmlns:a16="http://schemas.microsoft.com/office/drawing/2014/main" id="{E105F10E-684A-4498-9801-E3A6CE5CAA5C}"/>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3083" name="Slide Number Placeholder 7">
            <a:extLst>
              <a:ext uri="{FF2B5EF4-FFF2-40B4-BE49-F238E27FC236}">
                <a16:creationId xmlns:a16="http://schemas.microsoft.com/office/drawing/2014/main" id="{F590EA15-4F4D-4705-B34A-FB7CFC9B8ECA}"/>
              </a:ext>
            </a:extLst>
          </p:cNvPr>
          <p:cNvSpPr>
            <a:spLocks noGrp="1"/>
          </p:cNvSpPr>
          <p:nvPr>
            <p:ph type="sldNum" sz="quarter" idx="12"/>
          </p:nvPr>
        </p:nvSpPr>
        <p:spPr>
          <a:xfrm>
            <a:off x="11166329" y="6342042"/>
            <a:ext cx="526228" cy="365125"/>
          </a:xfrm>
        </p:spPr>
        <p:txBody>
          <a:bodyPr/>
          <a:lstStyle/>
          <a:p>
            <a:pPr>
              <a:spcAft>
                <a:spcPts val="600"/>
              </a:spcAft>
            </a:pPr>
            <a:endParaRPr lang="en-US" dirty="0"/>
          </a:p>
        </p:txBody>
      </p:sp>
    </p:spTree>
    <p:extLst>
      <p:ext uri="{BB962C8B-B14F-4D97-AF65-F5344CB8AC3E}">
        <p14:creationId xmlns:p14="http://schemas.microsoft.com/office/powerpoint/2010/main" val="3885384213"/>
      </p:ext>
    </p:extLst>
  </p:cSld>
  <p:clrMapOvr>
    <a:masterClrMapping/>
  </p:clrMapOvr>
</p:sld>
</file>

<file path=ppt/theme/theme1.xml><?xml version="1.0" encoding="utf-8"?>
<a:theme xmlns:a="http://schemas.openxmlformats.org/drawingml/2006/main" name="VeniceBeach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DD1F95243C334D96BEADA3FE50038D" ma:contentTypeVersion="12" ma:contentTypeDescription="Create a new document." ma:contentTypeScope="" ma:versionID="8047e362a977ff962c78a1afea5f9403">
  <xsd:schema xmlns:xsd="http://www.w3.org/2001/XMLSchema" xmlns:xs="http://www.w3.org/2001/XMLSchema" xmlns:p="http://schemas.microsoft.com/office/2006/metadata/properties" xmlns:ns3="b371bfe9-1996-4082-b59f-b1713aec7fd1" targetNamespace="http://schemas.microsoft.com/office/2006/metadata/properties" ma:root="true" ma:fieldsID="9e4e77238e2e5749405faf7ecae09c9a" ns3:_="">
    <xsd:import namespace="b371bfe9-1996-4082-b59f-b1713aec7fd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71bfe9-1996-4082-b59f-b1713aec7f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A6DE1D-A36A-4A52-96FB-E4401A298D1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371bfe9-1996-4082-b59f-b1713aec7fd1"/>
    <ds:schemaRef ds:uri="http://www.w3.org/XML/1998/namespace"/>
  </ds:schemaRefs>
</ds:datastoreItem>
</file>

<file path=customXml/itemProps2.xml><?xml version="1.0" encoding="utf-8"?>
<ds:datastoreItem xmlns:ds="http://schemas.openxmlformats.org/officeDocument/2006/customXml" ds:itemID="{5CC422A6-4AA0-4DD1-9780-640F0EC1710E}">
  <ds:schemaRefs>
    <ds:schemaRef ds:uri="http://schemas.microsoft.com/sharepoint/v3/contenttype/forms"/>
  </ds:schemaRefs>
</ds:datastoreItem>
</file>

<file path=customXml/itemProps3.xml><?xml version="1.0" encoding="utf-8"?>
<ds:datastoreItem xmlns:ds="http://schemas.openxmlformats.org/officeDocument/2006/customXml" ds:itemID="{4C224498-7E7B-422F-B3B4-0DDA58438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71bfe9-1996-4082-b59f-b1713aec7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4221</TotalTime>
  <Words>1083</Words>
  <Application>Microsoft Office PowerPoint</Application>
  <PresentationFormat>Widescreen</PresentationFormat>
  <Paragraphs>75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Avenir Next LT Pro</vt:lpstr>
      <vt:lpstr>Avenir Next LT Pro Light</vt:lpstr>
      <vt:lpstr>VeniceBeachVTI</vt:lpstr>
      <vt:lpstr>Emotional control</vt:lpstr>
      <vt:lpstr>emotions</vt:lpstr>
      <vt:lpstr>Emotional awareness </vt:lpstr>
      <vt:lpstr>Setting the foundation </vt:lpstr>
      <vt:lpstr>Nutrition </vt:lpstr>
      <vt:lpstr>sleep</vt:lpstr>
      <vt:lpstr>Guidelines for sleep</vt:lpstr>
      <vt:lpstr>Steps to emotional control</vt:lpstr>
      <vt:lpstr>Self awareness </vt:lpstr>
      <vt:lpstr>Self regulation </vt:lpstr>
      <vt:lpstr>Self Regulation positive self-talk </vt:lpstr>
      <vt:lpstr>Self regulation visualization</vt:lpstr>
      <vt:lpstr>Tips for visualization </vt:lpstr>
      <vt:lpstr>Self regulation breathing Techniques</vt:lpstr>
      <vt:lpstr>Breathing techniques</vt:lpstr>
      <vt:lpstr>routine</vt:lpstr>
      <vt:lpstr>support</vt:lpstr>
      <vt:lpstr>Talk it out</vt:lpstr>
      <vt:lpstr>Emotional control</vt:lpstr>
      <vt:lpstr>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Owning your scope of control</dc:title>
  <dc:creator>Adam Zeglen</dc:creator>
  <cp:lastModifiedBy>Adam Zeglen</cp:lastModifiedBy>
  <cp:revision>24</cp:revision>
  <dcterms:created xsi:type="dcterms:W3CDTF">2023-09-24T18:14:32Z</dcterms:created>
  <dcterms:modified xsi:type="dcterms:W3CDTF">2024-03-26T22:31:31Z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0x01010096DD1F95243C334D96BEADA3FE50038D</vt:lpwstr>
  </property>
</Properties>
</file>